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AF11FF-8AC5-4767-B353-8BA7EB3E7EB7}" v="1" dt="2025-02-10T13:42:28.39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874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d Zibran Khan" userId="86533777f72fc70d" providerId="LiveId" clId="{AA872F94-375B-479B-83A0-1A832D3CE17A}"/>
    <pc:docChg chg="undo custSel addSld delSld modSld sldOrd">
      <pc:chgData name="Md Zibran Khan" userId="86533777f72fc70d" providerId="LiveId" clId="{AA872F94-375B-479B-83A0-1A832D3CE17A}" dt="2024-10-24T04:53:43.765" v="685"/>
      <pc:docMkLst>
        <pc:docMk/>
      </pc:docMkLst>
      <pc:sldChg chg="addSp delSp modSp mod setBg">
        <pc:chgData name="Md Zibran Khan" userId="86533777f72fc70d" providerId="LiveId" clId="{AA872F94-375B-479B-83A0-1A832D3CE17A}" dt="2024-10-24T04:30:14.534" v="601"/>
        <pc:sldMkLst>
          <pc:docMk/>
          <pc:sldMk cId="0" sldId="256"/>
        </pc:sldMkLst>
      </pc:sldChg>
      <pc:sldChg chg="addSp delSp modSp mod setBg">
        <pc:chgData name="Md Zibran Khan" userId="86533777f72fc70d" providerId="LiveId" clId="{AA872F94-375B-479B-83A0-1A832D3CE17A}" dt="2024-10-24T04:28:16.932" v="595"/>
        <pc:sldMkLst>
          <pc:docMk/>
          <pc:sldMk cId="0" sldId="257"/>
        </pc:sldMkLst>
      </pc:sldChg>
      <pc:sldChg chg="addSp delSp modSp add del mod setBg">
        <pc:chgData name="Md Zibran Khan" userId="86533777f72fc70d" providerId="LiveId" clId="{AA872F94-375B-479B-83A0-1A832D3CE17A}" dt="2024-10-24T04:41:29.876" v="641"/>
        <pc:sldMkLst>
          <pc:docMk/>
          <pc:sldMk cId="0" sldId="258"/>
        </pc:sldMkLst>
      </pc:sldChg>
      <pc:sldChg chg="addSp delSp modSp mod setBg">
        <pc:chgData name="Md Zibran Khan" userId="86533777f72fc70d" providerId="LiveId" clId="{AA872F94-375B-479B-83A0-1A832D3CE17A}" dt="2024-10-24T04:33:10.772" v="611"/>
        <pc:sldMkLst>
          <pc:docMk/>
          <pc:sldMk cId="0" sldId="259"/>
        </pc:sldMkLst>
      </pc:sldChg>
      <pc:sldChg chg="addSp delSp modSp mod setBg">
        <pc:chgData name="Md Zibran Khan" userId="86533777f72fc70d" providerId="LiveId" clId="{AA872F94-375B-479B-83A0-1A832D3CE17A}" dt="2024-10-24T04:44:28.599" v="677"/>
        <pc:sldMkLst>
          <pc:docMk/>
          <pc:sldMk cId="0" sldId="260"/>
        </pc:sldMkLst>
      </pc:sldChg>
      <pc:sldChg chg="del">
        <pc:chgData name="Md Zibran Khan" userId="86533777f72fc70d" providerId="LiveId" clId="{AA872F94-375B-479B-83A0-1A832D3CE17A}" dt="2024-10-23T10:54:12.374" v="257" actId="2696"/>
        <pc:sldMkLst>
          <pc:docMk/>
          <pc:sldMk cId="0" sldId="261"/>
        </pc:sldMkLst>
      </pc:sldChg>
      <pc:sldChg chg="new ord setBg">
        <pc:chgData name="Md Zibran Khan" userId="86533777f72fc70d" providerId="LiveId" clId="{AA872F94-375B-479B-83A0-1A832D3CE17A}" dt="2024-10-24T04:53:43.765" v="685"/>
        <pc:sldMkLst>
          <pc:docMk/>
          <pc:sldMk cId="3416944384" sldId="261"/>
        </pc:sldMkLst>
      </pc:sldChg>
      <pc:sldChg chg="addSp delSp modSp new del mod setBg">
        <pc:chgData name="Md Zibran Khan" userId="86533777f72fc70d" providerId="LiveId" clId="{AA872F94-375B-479B-83A0-1A832D3CE17A}" dt="2024-10-24T04:37:54.024" v="628" actId="2696"/>
        <pc:sldMkLst>
          <pc:docMk/>
          <pc:sldMk cId="3913978673" sldId="261"/>
        </pc:sldMkLst>
      </pc:sldChg>
    </pc:docChg>
  </pc:docChgLst>
  <pc:docChgLst>
    <pc:chgData name="Md Zibran Khan" userId="86533777f72fc70d" providerId="LiveId" clId="{87AF11FF-8AC5-4767-B353-8BA7EB3E7EB7}"/>
    <pc:docChg chg="custSel modSld sldOrd">
      <pc:chgData name="Md Zibran Khan" userId="86533777f72fc70d" providerId="LiveId" clId="{87AF11FF-8AC5-4767-B353-8BA7EB3E7EB7}" dt="2025-02-11T05:20:36.305" v="9" actId="1076"/>
      <pc:docMkLst>
        <pc:docMk/>
      </pc:docMkLst>
      <pc:sldChg chg="ord">
        <pc:chgData name="Md Zibran Khan" userId="86533777f72fc70d" providerId="LiveId" clId="{87AF11FF-8AC5-4767-B353-8BA7EB3E7EB7}" dt="2025-02-08T16:59:15.111" v="5"/>
        <pc:sldMkLst>
          <pc:docMk/>
          <pc:sldMk cId="0" sldId="256"/>
        </pc:sldMkLst>
      </pc:sldChg>
      <pc:sldChg chg="addSp delSp modSp mod">
        <pc:chgData name="Md Zibran Khan" userId="86533777f72fc70d" providerId="LiveId" clId="{87AF11FF-8AC5-4767-B353-8BA7EB3E7EB7}" dt="2025-02-11T05:20:36.305" v="9" actId="1076"/>
        <pc:sldMkLst>
          <pc:docMk/>
          <pc:sldMk cId="0" sldId="258"/>
        </pc:sldMkLst>
        <pc:picChg chg="add del mod">
          <ac:chgData name="Md Zibran Khan" userId="86533777f72fc70d" providerId="LiveId" clId="{87AF11FF-8AC5-4767-B353-8BA7EB3E7EB7}" dt="2025-02-10T13:42:36.347" v="8" actId="21"/>
          <ac:picMkLst>
            <pc:docMk/>
            <pc:sldMk cId="0" sldId="258"/>
            <ac:picMk id="2" creationId="{27D51414-3713-2CAC-877E-38A82EACAC73}"/>
          </ac:picMkLst>
        </pc:picChg>
        <pc:picChg chg="mod">
          <ac:chgData name="Md Zibran Khan" userId="86533777f72fc70d" providerId="LiveId" clId="{87AF11FF-8AC5-4767-B353-8BA7EB3E7EB7}" dt="2025-02-11T05:20:36.305" v="9" actId="1076"/>
          <ac:picMkLst>
            <pc:docMk/>
            <pc:sldMk cId="0" sldId="258"/>
            <ac:picMk id="27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744248-5B84-434B-A871-D48691B91981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F8AD4-CC89-4F02-B5CB-8C17667D13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1441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5" dirty="0"/>
              <a:t>@SIH</a:t>
            </a:r>
            <a:r>
              <a:rPr spc="-15" dirty="0"/>
              <a:t> </a:t>
            </a:r>
            <a:r>
              <a:rPr dirty="0"/>
              <a:t>Idea</a:t>
            </a:r>
            <a:r>
              <a:rPr spc="-20" dirty="0"/>
              <a:t> </a:t>
            </a:r>
            <a:r>
              <a:rPr dirty="0"/>
              <a:t>submission-</a:t>
            </a:r>
            <a:r>
              <a:rPr spc="-35" dirty="0"/>
              <a:t> </a:t>
            </a:r>
            <a:r>
              <a:rPr spc="-20" dirty="0"/>
              <a:t>Template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F8552-C99E-46F1-864B-E0AB638FC893}" type="datetime1">
              <a:rPr lang="en-US" smtClean="0"/>
              <a:t>2/11/2025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5" dirty="0"/>
              <a:t>@SIH</a:t>
            </a:r>
            <a:r>
              <a:rPr spc="-15" dirty="0"/>
              <a:t> </a:t>
            </a:r>
            <a:r>
              <a:rPr dirty="0"/>
              <a:t>Idea</a:t>
            </a:r>
            <a:r>
              <a:rPr spc="-20" dirty="0"/>
              <a:t> </a:t>
            </a:r>
            <a:r>
              <a:rPr dirty="0"/>
              <a:t>submission-</a:t>
            </a:r>
            <a:r>
              <a:rPr spc="-35" dirty="0"/>
              <a:t> </a:t>
            </a:r>
            <a:r>
              <a:rPr spc="-20" dirty="0"/>
              <a:t>Template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D3E15-CB74-4EA1-8EF1-A6EEAB945122}" type="datetime1">
              <a:rPr lang="en-US" smtClean="0"/>
              <a:t>2/11/2025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08228" y="1278382"/>
            <a:ext cx="5106035" cy="44697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4F81BC"/>
                </a:solidFill>
                <a:latin typeface="Franklin Gothic Medium"/>
                <a:cs typeface="Franklin Gothic Medium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175628" y="1128140"/>
            <a:ext cx="5243195" cy="44265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4F81BC"/>
                </a:solidFill>
                <a:latin typeface="Franklin Gothic Medium"/>
                <a:cs typeface="Franklin Gothic Medium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5" dirty="0"/>
              <a:t>@SIH</a:t>
            </a:r>
            <a:r>
              <a:rPr spc="-15" dirty="0"/>
              <a:t> </a:t>
            </a:r>
            <a:r>
              <a:rPr dirty="0"/>
              <a:t>Idea</a:t>
            </a:r>
            <a:r>
              <a:rPr spc="-20" dirty="0"/>
              <a:t> </a:t>
            </a:r>
            <a:r>
              <a:rPr dirty="0"/>
              <a:t>submission-</a:t>
            </a:r>
            <a:r>
              <a:rPr spc="-35" dirty="0"/>
              <a:t> </a:t>
            </a:r>
            <a:r>
              <a:rPr spc="-20" dirty="0"/>
              <a:t>Template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CC011-CA87-49E7-A7B7-951D94BB1FD1}" type="datetime1">
              <a:rPr lang="en-US" smtClean="0"/>
              <a:t>2/11/2025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5" dirty="0"/>
              <a:t>@SIH</a:t>
            </a:r>
            <a:r>
              <a:rPr spc="-15" dirty="0"/>
              <a:t> </a:t>
            </a:r>
            <a:r>
              <a:rPr dirty="0"/>
              <a:t>Idea</a:t>
            </a:r>
            <a:r>
              <a:rPr spc="-20" dirty="0"/>
              <a:t> </a:t>
            </a:r>
            <a:r>
              <a:rPr dirty="0"/>
              <a:t>submission-</a:t>
            </a:r>
            <a:r>
              <a:rPr spc="-35" dirty="0"/>
              <a:t> </a:t>
            </a:r>
            <a:r>
              <a:rPr spc="-20" dirty="0"/>
              <a:t>Template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F4DA4-2C9A-40A5-BF18-A573FFB35045}" type="datetime1">
              <a:rPr lang="en-US" smtClean="0"/>
              <a:t>2/11/2025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5" dirty="0"/>
              <a:t>@SIH</a:t>
            </a:r>
            <a:r>
              <a:rPr spc="-15" dirty="0"/>
              <a:t> </a:t>
            </a:r>
            <a:r>
              <a:rPr dirty="0"/>
              <a:t>Idea</a:t>
            </a:r>
            <a:r>
              <a:rPr spc="-20" dirty="0"/>
              <a:t> </a:t>
            </a:r>
            <a:r>
              <a:rPr dirty="0"/>
              <a:t>submission-</a:t>
            </a:r>
            <a:r>
              <a:rPr spc="-35" dirty="0"/>
              <a:t> </a:t>
            </a:r>
            <a:r>
              <a:rPr spc="-20" dirty="0"/>
              <a:t>Template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4AF4A-96C3-4F8D-B6FF-6CAE8B455577}" type="datetime1">
              <a:rPr lang="en-US" smtClean="0"/>
              <a:t>2/11/2025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6376421"/>
            <a:ext cx="12189714" cy="479285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6354762"/>
            <a:ext cx="12192000" cy="503555"/>
          </a:xfrm>
          <a:custGeom>
            <a:avLst/>
            <a:gdLst/>
            <a:ahLst/>
            <a:cxnLst/>
            <a:rect l="l" t="t" r="r" b="b"/>
            <a:pathLst>
              <a:path w="12192000" h="503554">
                <a:moveTo>
                  <a:pt x="12192000" y="0"/>
                </a:moveTo>
                <a:lnTo>
                  <a:pt x="0" y="0"/>
                </a:lnTo>
                <a:lnTo>
                  <a:pt x="0" y="503237"/>
                </a:lnTo>
                <a:lnTo>
                  <a:pt x="12192000" y="503237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6F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621534" y="221437"/>
            <a:ext cx="6948931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85113" y="2005965"/>
            <a:ext cx="9621773" cy="30435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226177" y="6464680"/>
            <a:ext cx="2047875" cy="17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5" dirty="0"/>
              <a:t>@SIH</a:t>
            </a:r>
            <a:r>
              <a:rPr spc="-15" dirty="0"/>
              <a:t> </a:t>
            </a:r>
            <a:r>
              <a:rPr dirty="0"/>
              <a:t>Idea</a:t>
            </a:r>
            <a:r>
              <a:rPr spc="-20" dirty="0"/>
              <a:t> </a:t>
            </a:r>
            <a:r>
              <a:rPr dirty="0"/>
              <a:t>submission-</a:t>
            </a:r>
            <a:r>
              <a:rPr spc="-35" dirty="0"/>
              <a:t> </a:t>
            </a:r>
            <a:r>
              <a:rPr spc="-20" dirty="0"/>
              <a:t>Template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905E8-1D5D-4B19-847E-AA5B7AC13C6C}" type="datetime1">
              <a:rPr lang="en-US" smtClean="0"/>
              <a:t>2/11/2025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375770" y="6464680"/>
            <a:ext cx="153670" cy="17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70152" y="153161"/>
            <a:ext cx="8085455" cy="124328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lang="en-IN" sz="4000" spc="-140" dirty="0">
                <a:solidFill>
                  <a:srgbClr val="1F487C"/>
                </a:solidFill>
              </a:rPr>
              <a:t>          TECHNICAL EXIHIBITION</a:t>
            </a:r>
            <a:br>
              <a:rPr lang="en-IN" sz="4000" spc="-140" dirty="0">
                <a:solidFill>
                  <a:srgbClr val="1F487C"/>
                </a:solidFill>
              </a:rPr>
            </a:br>
            <a:r>
              <a:rPr lang="en-IN" sz="4000" spc="-140" dirty="0">
                <a:solidFill>
                  <a:srgbClr val="1F487C"/>
                </a:solidFill>
              </a:rPr>
              <a:t>           </a:t>
            </a:r>
            <a:r>
              <a:rPr lang="en-IN" sz="2800" spc="-140" dirty="0">
                <a:solidFill>
                  <a:srgbClr val="1F487C"/>
                </a:solidFill>
              </a:rPr>
              <a:t>Tinkering Lab</a:t>
            </a:r>
            <a:endParaRPr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F9CD3B-ED53-24BD-3BC9-070E5D2FEE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268" y="65104"/>
            <a:ext cx="1331346" cy="13313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A7329E5-B49E-867D-CD11-10D915909D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86" y="24850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D136B1-4C5C-7062-43A2-3A8CA7CE66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362200"/>
            <a:ext cx="5257800" cy="3744985"/>
          </a:xfrm>
          <a:prstGeom prst="rect">
            <a:avLst/>
          </a:prstGeom>
        </p:spPr>
      </p:pic>
      <p:sp>
        <p:nvSpPr>
          <p:cNvPr id="7" name="object 2">
            <a:extLst>
              <a:ext uri="{FF2B5EF4-FFF2-40B4-BE49-F238E27FC236}">
                <a16:creationId xmlns:a16="http://schemas.microsoft.com/office/drawing/2014/main" id="{CD1B90F8-3ABF-35AF-C631-BBB734A8A677}"/>
              </a:ext>
            </a:extLst>
          </p:cNvPr>
          <p:cNvSpPr txBox="1">
            <a:spLocks/>
          </p:cNvSpPr>
          <p:nvPr/>
        </p:nvSpPr>
        <p:spPr>
          <a:xfrm>
            <a:off x="3265170" y="1736767"/>
            <a:ext cx="566166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1" i="0">
                <a:solidFill>
                  <a:schemeClr val="tx1"/>
                </a:solidFill>
                <a:latin typeface="Times New Roman"/>
                <a:ea typeface="+mj-ea"/>
                <a:cs typeface="Times New Roman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en-IN" sz="3200" kern="0" dirty="0"/>
              <a:t>Chlorine Ions Detector Device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B597E6-0EF1-CF0D-83DD-BC86797F774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t>1</a:t>
            </a:fld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4654" y="177259"/>
            <a:ext cx="2081530" cy="807085"/>
          </a:xfrm>
          <a:custGeom>
            <a:avLst/>
            <a:gdLst/>
            <a:ahLst/>
            <a:cxnLst/>
            <a:rect l="l" t="t" r="r" b="b"/>
            <a:pathLst>
              <a:path w="2081530" h="807085">
                <a:moveTo>
                  <a:pt x="0" y="403479"/>
                </a:moveTo>
                <a:lnTo>
                  <a:pt x="8109" y="352857"/>
                </a:lnTo>
                <a:lnTo>
                  <a:pt x="31786" y="304115"/>
                </a:lnTo>
                <a:lnTo>
                  <a:pt x="70055" y="257630"/>
                </a:lnTo>
                <a:lnTo>
                  <a:pt x="121942" y="213779"/>
                </a:lnTo>
                <a:lnTo>
                  <a:pt x="186471" y="172941"/>
                </a:lnTo>
                <a:lnTo>
                  <a:pt x="223171" y="153769"/>
                </a:lnTo>
                <a:lnTo>
                  <a:pt x="262667" y="135492"/>
                </a:lnTo>
                <a:lnTo>
                  <a:pt x="304834" y="118157"/>
                </a:lnTo>
                <a:lnTo>
                  <a:pt x="349553" y="101811"/>
                </a:lnTo>
                <a:lnTo>
                  <a:pt x="396701" y="86502"/>
                </a:lnTo>
                <a:lnTo>
                  <a:pt x="446156" y="72276"/>
                </a:lnTo>
                <a:lnTo>
                  <a:pt x="497796" y="59181"/>
                </a:lnTo>
                <a:lnTo>
                  <a:pt x="551499" y="47264"/>
                </a:lnTo>
                <a:lnTo>
                  <a:pt x="607144" y="36572"/>
                </a:lnTo>
                <a:lnTo>
                  <a:pt x="664607" y="27152"/>
                </a:lnTo>
                <a:lnTo>
                  <a:pt x="723769" y="19052"/>
                </a:lnTo>
                <a:lnTo>
                  <a:pt x="784506" y="12319"/>
                </a:lnTo>
                <a:lnTo>
                  <a:pt x="846696" y="7000"/>
                </a:lnTo>
                <a:lnTo>
                  <a:pt x="910219" y="3142"/>
                </a:lnTo>
                <a:lnTo>
                  <a:pt x="974951" y="793"/>
                </a:lnTo>
                <a:lnTo>
                  <a:pt x="1040771" y="0"/>
                </a:lnTo>
                <a:lnTo>
                  <a:pt x="1106585" y="793"/>
                </a:lnTo>
                <a:lnTo>
                  <a:pt x="1171312" y="3142"/>
                </a:lnTo>
                <a:lnTo>
                  <a:pt x="1234829" y="7000"/>
                </a:lnTo>
                <a:lnTo>
                  <a:pt x="1297015" y="12319"/>
                </a:lnTo>
                <a:lnTo>
                  <a:pt x="1357748" y="19052"/>
                </a:lnTo>
                <a:lnTo>
                  <a:pt x="1416906" y="27152"/>
                </a:lnTo>
                <a:lnTo>
                  <a:pt x="1474366" y="36572"/>
                </a:lnTo>
                <a:lnTo>
                  <a:pt x="1530007" y="47264"/>
                </a:lnTo>
                <a:lnTo>
                  <a:pt x="1583708" y="59181"/>
                </a:lnTo>
                <a:lnTo>
                  <a:pt x="1635345" y="72276"/>
                </a:lnTo>
                <a:lnTo>
                  <a:pt x="1684797" y="86502"/>
                </a:lnTo>
                <a:lnTo>
                  <a:pt x="1731943" y="101811"/>
                </a:lnTo>
                <a:lnTo>
                  <a:pt x="1776660" y="118157"/>
                </a:lnTo>
                <a:lnTo>
                  <a:pt x="1818826" y="135492"/>
                </a:lnTo>
                <a:lnTo>
                  <a:pt x="1858319" y="153769"/>
                </a:lnTo>
                <a:lnTo>
                  <a:pt x="1895018" y="172941"/>
                </a:lnTo>
                <a:lnTo>
                  <a:pt x="1928801" y="192960"/>
                </a:lnTo>
                <a:lnTo>
                  <a:pt x="1987129" y="235351"/>
                </a:lnTo>
                <a:lnTo>
                  <a:pt x="2032328" y="280567"/>
                </a:lnTo>
                <a:lnTo>
                  <a:pt x="2063423" y="328228"/>
                </a:lnTo>
                <a:lnTo>
                  <a:pt x="2079437" y="377957"/>
                </a:lnTo>
                <a:lnTo>
                  <a:pt x="2081485" y="403479"/>
                </a:lnTo>
                <a:lnTo>
                  <a:pt x="2079437" y="429001"/>
                </a:lnTo>
                <a:lnTo>
                  <a:pt x="2063423" y="478734"/>
                </a:lnTo>
                <a:lnTo>
                  <a:pt x="2032328" y="526403"/>
                </a:lnTo>
                <a:lnTo>
                  <a:pt x="1987129" y="571628"/>
                </a:lnTo>
                <a:lnTo>
                  <a:pt x="1928801" y="614032"/>
                </a:lnTo>
                <a:lnTo>
                  <a:pt x="1895018" y="634058"/>
                </a:lnTo>
                <a:lnTo>
                  <a:pt x="1858319" y="653237"/>
                </a:lnTo>
                <a:lnTo>
                  <a:pt x="1818826" y="671521"/>
                </a:lnTo>
                <a:lnTo>
                  <a:pt x="1776660" y="688863"/>
                </a:lnTo>
                <a:lnTo>
                  <a:pt x="1731943" y="705217"/>
                </a:lnTo>
                <a:lnTo>
                  <a:pt x="1684797" y="720533"/>
                </a:lnTo>
                <a:lnTo>
                  <a:pt x="1635345" y="734766"/>
                </a:lnTo>
                <a:lnTo>
                  <a:pt x="1583708" y="747868"/>
                </a:lnTo>
                <a:lnTo>
                  <a:pt x="1530007" y="759792"/>
                </a:lnTo>
                <a:lnTo>
                  <a:pt x="1474366" y="770490"/>
                </a:lnTo>
                <a:lnTo>
                  <a:pt x="1416906" y="779915"/>
                </a:lnTo>
                <a:lnTo>
                  <a:pt x="1357748" y="788020"/>
                </a:lnTo>
                <a:lnTo>
                  <a:pt x="1297015" y="794757"/>
                </a:lnTo>
                <a:lnTo>
                  <a:pt x="1234829" y="800079"/>
                </a:lnTo>
                <a:lnTo>
                  <a:pt x="1171312" y="803940"/>
                </a:lnTo>
                <a:lnTo>
                  <a:pt x="1106585" y="806290"/>
                </a:lnTo>
                <a:lnTo>
                  <a:pt x="1040771" y="807085"/>
                </a:lnTo>
                <a:lnTo>
                  <a:pt x="974951" y="806290"/>
                </a:lnTo>
                <a:lnTo>
                  <a:pt x="910219" y="803940"/>
                </a:lnTo>
                <a:lnTo>
                  <a:pt x="846696" y="800079"/>
                </a:lnTo>
                <a:lnTo>
                  <a:pt x="784506" y="794757"/>
                </a:lnTo>
                <a:lnTo>
                  <a:pt x="723769" y="788020"/>
                </a:lnTo>
                <a:lnTo>
                  <a:pt x="664607" y="779915"/>
                </a:lnTo>
                <a:lnTo>
                  <a:pt x="607144" y="770490"/>
                </a:lnTo>
                <a:lnTo>
                  <a:pt x="551499" y="759792"/>
                </a:lnTo>
                <a:lnTo>
                  <a:pt x="497796" y="747868"/>
                </a:lnTo>
                <a:lnTo>
                  <a:pt x="446156" y="734766"/>
                </a:lnTo>
                <a:lnTo>
                  <a:pt x="396701" y="720533"/>
                </a:lnTo>
                <a:lnTo>
                  <a:pt x="349553" y="705217"/>
                </a:lnTo>
                <a:lnTo>
                  <a:pt x="304834" y="688863"/>
                </a:lnTo>
                <a:lnTo>
                  <a:pt x="262667" y="671521"/>
                </a:lnTo>
                <a:lnTo>
                  <a:pt x="223171" y="653237"/>
                </a:lnTo>
                <a:lnTo>
                  <a:pt x="186471" y="634058"/>
                </a:lnTo>
                <a:lnTo>
                  <a:pt x="152687" y="614032"/>
                </a:lnTo>
                <a:lnTo>
                  <a:pt x="94358" y="571628"/>
                </a:lnTo>
                <a:lnTo>
                  <a:pt x="49157" y="526403"/>
                </a:lnTo>
                <a:lnTo>
                  <a:pt x="18062" y="478734"/>
                </a:lnTo>
                <a:lnTo>
                  <a:pt x="2047" y="429001"/>
                </a:lnTo>
                <a:lnTo>
                  <a:pt x="0" y="403479"/>
                </a:lnTo>
                <a:close/>
              </a:path>
            </a:pathLst>
          </a:custGeom>
          <a:ln w="25400">
            <a:solidFill>
              <a:srgbClr val="8063A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26438" y="404994"/>
            <a:ext cx="1364184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b="1" spc="-25" dirty="0">
                <a:solidFill>
                  <a:srgbClr val="0099CC"/>
                </a:solidFill>
                <a:latin typeface="Calibri"/>
                <a:cs typeface="Calibri"/>
              </a:rPr>
              <a:t>T</a:t>
            </a:r>
            <a:r>
              <a:rPr lang="en-IN" sz="1800" b="1" spc="-25" dirty="0">
                <a:solidFill>
                  <a:srgbClr val="0099CC"/>
                </a:solidFill>
                <a:latin typeface="Calibri"/>
                <a:cs typeface="Calibri"/>
              </a:rPr>
              <a:t>echn</a:t>
            </a:r>
            <a:r>
              <a:rPr lang="en-IN" b="1" spc="-25" dirty="0">
                <a:solidFill>
                  <a:srgbClr val="0099CC"/>
                </a:solidFill>
                <a:latin typeface="Calibri"/>
                <a:cs typeface="Calibri"/>
              </a:rPr>
              <a:t>o Spark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sz="half" idx="2"/>
          </p:nvPr>
        </p:nvSpPr>
        <p:spPr>
          <a:xfrm>
            <a:off x="395958" y="1371600"/>
            <a:ext cx="5106035" cy="40139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IDEA</a:t>
            </a:r>
            <a:r>
              <a:rPr spc="-20" dirty="0"/>
              <a:t> </a:t>
            </a:r>
            <a:r>
              <a:rPr dirty="0"/>
              <a:t>/</a:t>
            </a:r>
            <a:r>
              <a:rPr spc="-15" dirty="0"/>
              <a:t> </a:t>
            </a:r>
            <a:r>
              <a:rPr spc="-5" dirty="0"/>
              <a:t>SOLUTION</a:t>
            </a:r>
            <a:r>
              <a:rPr spc="-15" dirty="0"/>
              <a:t> </a:t>
            </a:r>
            <a:r>
              <a:rPr dirty="0"/>
              <a:t>:</a:t>
            </a: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850" dirty="0"/>
          </a:p>
          <a:p>
            <a:pPr marL="257810" marR="5080">
              <a:lnSpc>
                <a:spcPct val="100000"/>
              </a:lnSpc>
            </a:pPr>
            <a:r>
              <a:rPr sz="1600" spc="-40" dirty="0">
                <a:solidFill>
                  <a:srgbClr val="000000"/>
                </a:solidFill>
                <a:latin typeface="Calibri"/>
                <a:cs typeface="Calibri"/>
              </a:rPr>
              <a:t>We</a:t>
            </a:r>
            <a:r>
              <a:rPr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are</a:t>
            </a:r>
            <a:r>
              <a:rPr sz="1600" spc="3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developing</a:t>
            </a:r>
            <a:r>
              <a:rPr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a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 portable,</a:t>
            </a:r>
            <a:r>
              <a:rPr sz="1600" spc="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paper-based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sensor</a:t>
            </a:r>
            <a:r>
              <a:rPr sz="1600" b="1" spc="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using a </a:t>
            </a:r>
            <a:r>
              <a:rPr sz="1600" spc="-35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5" dirty="0">
                <a:solidFill>
                  <a:srgbClr val="000000"/>
                </a:solidFill>
                <a:latin typeface="Calibri"/>
                <a:cs typeface="Calibri"/>
              </a:rPr>
              <a:t>graphene</a:t>
            </a:r>
            <a:r>
              <a:rPr sz="1600" b="1" spc="3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and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20" dirty="0">
                <a:solidFill>
                  <a:srgbClr val="000000"/>
                </a:solidFill>
                <a:latin typeface="Calibri"/>
                <a:cs typeface="Calibri"/>
              </a:rPr>
              <a:t>PEDOT:PSS</a:t>
            </a:r>
            <a:r>
              <a:rPr sz="1600" b="1" spc="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0" dirty="0">
                <a:solidFill>
                  <a:srgbClr val="000000"/>
                </a:solidFill>
                <a:latin typeface="Calibri"/>
                <a:cs typeface="Calibri"/>
              </a:rPr>
              <a:t>nanohybrid</a:t>
            </a:r>
            <a:r>
              <a:rPr sz="1600" b="1" spc="5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material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to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detect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 residual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chlorine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in </a:t>
            </a:r>
            <a:r>
              <a:rPr sz="1600" spc="-35" dirty="0">
                <a:solidFill>
                  <a:srgbClr val="000000"/>
                </a:solidFill>
                <a:latin typeface="Calibri"/>
                <a:cs typeface="Calibri"/>
              </a:rPr>
              <a:t>water,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enhanced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with</a:t>
            </a:r>
            <a:r>
              <a:rPr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AI</a:t>
            </a:r>
            <a:r>
              <a:rPr sz="16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capabilities.</a:t>
            </a:r>
            <a:endParaRPr sz="16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550" dirty="0">
              <a:latin typeface="Calibri"/>
              <a:cs typeface="Calibri"/>
            </a:endParaRPr>
          </a:p>
          <a:p>
            <a:pPr marL="299085" marR="258445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40" dirty="0">
                <a:solidFill>
                  <a:srgbClr val="000000"/>
                </a:solidFill>
                <a:latin typeface="Calibri"/>
                <a:cs typeface="Calibri"/>
              </a:rPr>
              <a:t>We</a:t>
            </a:r>
            <a:r>
              <a:rPr sz="1600" spc="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present</a:t>
            </a:r>
            <a:r>
              <a:rPr sz="1600" spc="3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an</a:t>
            </a:r>
            <a:r>
              <a:rPr sz="1600" spc="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0" dirty="0">
                <a:solidFill>
                  <a:srgbClr val="000000"/>
                </a:solidFill>
                <a:latin typeface="Calibri"/>
                <a:cs typeface="Calibri"/>
              </a:rPr>
              <a:t>innovative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,</a:t>
            </a:r>
            <a:r>
              <a:rPr sz="1600" spc="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portable</a:t>
            </a:r>
            <a:r>
              <a:rPr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0" dirty="0">
                <a:solidFill>
                  <a:srgbClr val="000000"/>
                </a:solidFill>
                <a:latin typeface="Calibri"/>
                <a:cs typeface="Calibri"/>
              </a:rPr>
              <a:t>nanohybrid</a:t>
            </a:r>
            <a:r>
              <a:rPr sz="1600" b="1" spc="7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paper- </a:t>
            </a:r>
            <a:r>
              <a:rPr sz="1600" spc="-35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based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sensor</a:t>
            </a:r>
            <a:r>
              <a:rPr sz="1600" b="1" spc="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for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precise</a:t>
            </a:r>
            <a:r>
              <a:rPr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residual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chlorine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detection</a:t>
            </a:r>
            <a:r>
              <a:rPr lang="en-IN" sz="1600" spc="-10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Our</a:t>
            </a:r>
            <a:r>
              <a:rPr sz="1600" spc="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cutting-edge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design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utilizes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20" dirty="0">
                <a:solidFill>
                  <a:srgbClr val="000000"/>
                </a:solidFill>
                <a:latin typeface="Calibri"/>
                <a:cs typeface="Calibri"/>
              </a:rPr>
              <a:t>PEDOT:PSS</a:t>
            </a:r>
            <a:r>
              <a:rPr sz="1600" b="1" spc="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and </a:t>
            </a:r>
            <a:r>
              <a:rPr sz="1600" b="1" spc="-15" dirty="0">
                <a:solidFill>
                  <a:srgbClr val="000000"/>
                </a:solidFill>
                <a:latin typeface="Calibri"/>
                <a:cs typeface="Calibri"/>
              </a:rPr>
              <a:t>graphene</a:t>
            </a:r>
            <a:endParaRPr sz="1600" dirty="0">
              <a:latin typeface="Calibri"/>
              <a:cs typeface="Calibri"/>
            </a:endParaRPr>
          </a:p>
          <a:p>
            <a:pPr marL="299085">
              <a:lnSpc>
                <a:spcPct val="100000"/>
              </a:lnSpc>
            </a:pP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for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superior</a:t>
            </a:r>
            <a:r>
              <a:rPr sz="1600" spc="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sensitivity</a:t>
            </a:r>
            <a:r>
              <a:rPr lang="en-IN" sz="1600" spc="-2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accuracy</a:t>
            </a:r>
            <a:r>
              <a:rPr lang="en-IN" sz="1600" spc="-10" dirty="0">
                <a:solidFill>
                  <a:srgbClr val="000000"/>
                </a:solidFill>
                <a:latin typeface="Calibri"/>
                <a:cs typeface="Calibri"/>
              </a:rPr>
              <a:t> and reusability.</a:t>
            </a:r>
            <a:endParaRPr sz="1600" dirty="0">
              <a:latin typeface="Calibri"/>
              <a:cs typeface="Calibri"/>
            </a:endParaRPr>
          </a:p>
          <a:p>
            <a:pPr marL="299085" marR="290195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20" dirty="0">
                <a:solidFill>
                  <a:srgbClr val="000000"/>
                </a:solidFill>
                <a:latin typeface="Calibri"/>
                <a:cs typeface="Calibri"/>
              </a:rPr>
              <a:t>We've</a:t>
            </a:r>
            <a:r>
              <a:rPr sz="1600" spc="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integrated</a:t>
            </a:r>
            <a:r>
              <a:rPr sz="1600" spc="-3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smartphone</a:t>
            </a:r>
            <a:r>
              <a:rPr sz="1600" b="1" spc="4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connectivity</a:t>
            </a:r>
            <a:r>
              <a:rPr sz="1600" b="1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for</a:t>
            </a:r>
            <a:r>
              <a:rPr sz="1600" spc="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instant, </a:t>
            </a:r>
            <a:r>
              <a:rPr sz="1600" spc="-35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user-friendly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digital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results</a:t>
            </a:r>
            <a:r>
              <a:rPr lang="en-IN" sz="1600" spc="-10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Our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sensor</a:t>
            </a:r>
            <a:r>
              <a:rPr sz="1600" spc="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detects</a:t>
            </a:r>
            <a:r>
              <a:rPr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chlorine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levels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as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low</a:t>
            </a:r>
            <a:r>
              <a:rPr sz="1600" spc="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as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0.1</a:t>
            </a:r>
            <a:r>
              <a:rPr sz="1600" b="1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0" dirty="0">
                <a:solidFill>
                  <a:srgbClr val="000000"/>
                </a:solidFill>
                <a:latin typeface="Calibri"/>
                <a:cs typeface="Calibri"/>
              </a:rPr>
              <a:t>ppm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,</a:t>
            </a:r>
            <a:endParaRPr sz="1600" dirty="0">
              <a:latin typeface="Calibri"/>
              <a:cs typeface="Calibri"/>
            </a:endParaRPr>
          </a:p>
          <a:p>
            <a:pPr marL="299085">
              <a:lnSpc>
                <a:spcPct val="100000"/>
              </a:lnSpc>
            </a:pP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exceeding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BIS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10500:2012</a:t>
            </a:r>
            <a:r>
              <a:rPr sz="1600" spc="4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IN" sz="1600" spc="40" dirty="0">
                <a:solidFill>
                  <a:srgbClr val="000000"/>
                </a:solidFill>
                <a:latin typeface="Calibri"/>
                <a:cs typeface="Calibri"/>
              </a:rPr>
              <a:t>matches </a:t>
            </a:r>
            <a:r>
              <a:rPr lang="en-IN" sz="1600" b="1" spc="40" dirty="0">
                <a:solidFill>
                  <a:srgbClr val="000000"/>
                </a:solidFill>
                <a:latin typeface="Calibri"/>
                <a:cs typeface="Calibri"/>
              </a:rPr>
              <a:t>WHO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standards</a:t>
            </a:r>
            <a:r>
              <a:rPr lang="en-IN" sz="1600" spc="-15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 marL="299085" marR="472440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20" dirty="0">
                <a:solidFill>
                  <a:srgbClr val="000000"/>
                </a:solidFill>
                <a:latin typeface="Calibri"/>
                <a:cs typeface="Calibri"/>
              </a:rPr>
              <a:t>We've</a:t>
            </a:r>
            <a:r>
              <a:rPr sz="1600" spc="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minimized</a:t>
            </a:r>
            <a:r>
              <a:rPr sz="1600" spc="-3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sample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 requirements</a:t>
            </a:r>
            <a:r>
              <a:rPr sz="1600" spc="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to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just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15</a:t>
            </a:r>
            <a:r>
              <a:rPr sz="1600" b="1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μL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sz="1600" spc="-34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making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testing</a:t>
            </a:r>
            <a:r>
              <a:rPr sz="1600" spc="-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effortless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for</a:t>
            </a:r>
            <a:r>
              <a:rPr sz="1600" spc="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5" dirty="0">
                <a:solidFill>
                  <a:srgbClr val="000000"/>
                </a:solidFill>
                <a:latin typeface="Calibri"/>
                <a:cs typeface="Calibri"/>
              </a:rPr>
              <a:t>rural</a:t>
            </a:r>
            <a:r>
              <a:rPr sz="1600" b="1" spc="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households.</a:t>
            </a:r>
            <a:endParaRPr lang="en-IN" sz="1600" b="1" spc="-5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sz="half" idx="3"/>
          </p:nvPr>
        </p:nvSpPr>
        <p:spPr>
          <a:xfrm>
            <a:off x="6023850" y="1225898"/>
            <a:ext cx="5562600" cy="47423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89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Problem</a:t>
            </a:r>
            <a:r>
              <a:rPr spc="-30" dirty="0"/>
              <a:t> </a:t>
            </a:r>
            <a:r>
              <a:rPr spc="-10" dirty="0"/>
              <a:t>Resolution</a:t>
            </a:r>
            <a:r>
              <a:rPr spc="-15" dirty="0"/>
              <a:t> </a:t>
            </a:r>
            <a:r>
              <a:rPr dirty="0"/>
              <a:t>:</a:t>
            </a: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lang="en-IN" sz="1850" dirty="0"/>
          </a:p>
          <a:p>
            <a:pPr marL="335915" indent="-287655">
              <a:lnSpc>
                <a:spcPct val="100000"/>
              </a:lnSpc>
              <a:buFont typeface="Wingdings"/>
              <a:buChar char=""/>
              <a:tabLst>
                <a:tab pos="336550" algn="l"/>
              </a:tabLst>
            </a:pPr>
            <a:r>
              <a:rPr sz="1600" spc="-25" dirty="0">
                <a:solidFill>
                  <a:srgbClr val="000000"/>
                </a:solidFill>
                <a:latin typeface="Calibri"/>
                <a:cs typeface="Calibri"/>
              </a:rPr>
              <a:t>We're</a:t>
            </a:r>
            <a:r>
              <a:rPr sz="1600" spc="3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democratizing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water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safety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by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providing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lab-grade</a:t>
            </a:r>
            <a:endParaRPr sz="1600" dirty="0">
              <a:latin typeface="Calibri"/>
              <a:cs typeface="Calibri"/>
            </a:endParaRPr>
          </a:p>
          <a:p>
            <a:pPr marL="335915">
              <a:lnSpc>
                <a:spcPct val="100000"/>
              </a:lnSpc>
            </a:pP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testing</a:t>
            </a:r>
            <a:r>
              <a:rPr sz="1600" spc="-3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at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a </a:t>
            </a:r>
            <a:r>
              <a:rPr sz="1600" b="1" spc="-10" dirty="0">
                <a:solidFill>
                  <a:srgbClr val="000000"/>
                </a:solidFill>
                <a:latin typeface="Calibri"/>
                <a:cs typeface="Calibri"/>
              </a:rPr>
              <a:t>fraction</a:t>
            </a:r>
            <a:r>
              <a:rPr sz="1600" b="1" spc="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of</a:t>
            </a:r>
            <a:r>
              <a:rPr sz="1600" b="1" spc="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the</a:t>
            </a:r>
            <a:r>
              <a:rPr sz="1600" b="1" spc="-10" dirty="0">
                <a:solidFill>
                  <a:srgbClr val="000000"/>
                </a:solidFill>
                <a:latin typeface="Calibri"/>
                <a:cs typeface="Calibri"/>
              </a:rPr>
              <a:t> cost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 marL="335915" marR="191135" indent="-287020">
              <a:lnSpc>
                <a:spcPct val="100000"/>
              </a:lnSpc>
              <a:buFont typeface="Wingdings"/>
              <a:buChar char=""/>
              <a:tabLst>
                <a:tab pos="336550" algn="l"/>
              </a:tabLst>
            </a:pP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Our</a:t>
            </a:r>
            <a:r>
              <a:rPr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technology</a:t>
            </a:r>
            <a:r>
              <a:rPr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empowers</a:t>
            </a:r>
            <a:r>
              <a:rPr sz="1600" spc="8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5" dirty="0">
                <a:solidFill>
                  <a:srgbClr val="000000"/>
                </a:solidFill>
                <a:latin typeface="Calibri"/>
                <a:cs typeface="Calibri"/>
              </a:rPr>
              <a:t>rural</a:t>
            </a:r>
            <a:r>
              <a:rPr sz="1600" b="1" spc="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0" dirty="0">
                <a:solidFill>
                  <a:srgbClr val="000000"/>
                </a:solidFill>
                <a:latin typeface="Calibri"/>
                <a:cs typeface="Calibri"/>
              </a:rPr>
              <a:t>communities</a:t>
            </a:r>
            <a:r>
              <a:rPr sz="1600" b="1" spc="4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to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conduct </a:t>
            </a:r>
            <a:r>
              <a:rPr sz="1600" spc="-34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their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own</a:t>
            </a:r>
            <a:r>
              <a:rPr sz="1600" spc="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water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quality</a:t>
            </a:r>
            <a:r>
              <a:rPr sz="1600" spc="-3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assessments</a:t>
            </a:r>
            <a:r>
              <a:rPr lang="en-IN" sz="1600" spc="-5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 marL="335915" marR="150495" indent="-287020">
              <a:lnSpc>
                <a:spcPct val="100000"/>
              </a:lnSpc>
              <a:buFont typeface="Wingdings"/>
              <a:buChar char=""/>
              <a:tabLst>
                <a:tab pos="381635" algn="l"/>
                <a:tab pos="382270" algn="l"/>
              </a:tabLst>
            </a:pPr>
            <a:r>
              <a:rPr lang="en-US" dirty="0">
                <a:solidFill>
                  <a:srgbClr val="000000"/>
                </a:solidFill>
              </a:rPr>
              <a:t>	</a:t>
            </a:r>
            <a:r>
              <a:rPr lang="en-US" sz="1600" spc="-10" dirty="0">
                <a:solidFill>
                  <a:srgbClr val="000000"/>
                </a:solidFill>
                <a:latin typeface="Calibri"/>
                <a:cs typeface="Calibri"/>
              </a:rPr>
              <a:t>Our</a:t>
            </a:r>
            <a:r>
              <a:rPr lang="en-US"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5" dirty="0">
                <a:solidFill>
                  <a:srgbClr val="000000"/>
                </a:solidFill>
                <a:latin typeface="Calibri"/>
                <a:cs typeface="Calibri"/>
              </a:rPr>
              <a:t>solution</a:t>
            </a:r>
            <a:r>
              <a:rPr lang="en-US" sz="1600" spc="-15" dirty="0">
                <a:solidFill>
                  <a:srgbClr val="000000"/>
                </a:solidFill>
                <a:latin typeface="Calibri"/>
                <a:cs typeface="Calibri"/>
              </a:rPr>
              <a:t> overcomes</a:t>
            </a:r>
            <a:r>
              <a:rPr lang="en-US" sz="1600" spc="7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10" dirty="0">
                <a:solidFill>
                  <a:srgbClr val="000000"/>
                </a:solidFill>
                <a:latin typeface="Calibri"/>
                <a:cs typeface="Calibri"/>
              </a:rPr>
              <a:t>literacy</a:t>
            </a:r>
            <a:r>
              <a:rPr lang="en-US" sz="1600" spc="-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10" dirty="0">
                <a:solidFill>
                  <a:srgbClr val="000000"/>
                </a:solidFill>
                <a:latin typeface="Calibri"/>
                <a:cs typeface="Calibri"/>
              </a:rPr>
              <a:t>barriers</a:t>
            </a:r>
            <a:r>
              <a:rPr lang="en-US"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5" dirty="0">
                <a:solidFill>
                  <a:srgbClr val="000000"/>
                </a:solidFill>
                <a:latin typeface="Calibri"/>
                <a:cs typeface="Calibri"/>
              </a:rPr>
              <a:t>with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5" dirty="0">
                <a:solidFill>
                  <a:srgbClr val="000000"/>
                </a:solidFill>
                <a:latin typeface="Calibri"/>
                <a:cs typeface="Calibri"/>
              </a:rPr>
              <a:t>clear</a:t>
            </a:r>
            <a:r>
              <a:rPr lang="en-US" sz="1600" spc="3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b="1" spc="-10" dirty="0">
                <a:solidFill>
                  <a:srgbClr val="000000"/>
                </a:solidFill>
                <a:latin typeface="Calibri"/>
                <a:cs typeface="Calibri"/>
              </a:rPr>
              <a:t>visual </a:t>
            </a:r>
            <a:r>
              <a:rPr lang="en-US" sz="1600" b="1" spc="-34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b="1" spc="-10" dirty="0">
                <a:solidFill>
                  <a:srgbClr val="000000"/>
                </a:solidFill>
                <a:latin typeface="Calibri"/>
                <a:cs typeface="Calibri"/>
              </a:rPr>
              <a:t>indicators</a:t>
            </a:r>
            <a:r>
              <a:rPr lang="en-US" sz="1600" b="1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5" dirty="0">
                <a:solidFill>
                  <a:srgbClr val="000000"/>
                </a:solidFill>
                <a:latin typeface="Calibri"/>
                <a:cs typeface="Calibri"/>
              </a:rPr>
              <a:t>and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b="1" spc="-5" dirty="0">
                <a:solidFill>
                  <a:srgbClr val="000000"/>
                </a:solidFill>
                <a:latin typeface="Calibri"/>
                <a:cs typeface="Calibri"/>
              </a:rPr>
              <a:t>voice-guided</a:t>
            </a:r>
            <a:r>
              <a:rPr lang="en-US" sz="16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b="1" spc="-5" dirty="0">
                <a:solidFill>
                  <a:srgbClr val="000000"/>
                </a:solidFill>
                <a:latin typeface="Calibri"/>
                <a:cs typeface="Calibri"/>
              </a:rPr>
              <a:t>instructions</a:t>
            </a:r>
            <a:r>
              <a:rPr lang="en-US" sz="1600" spc="-5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lang="en-US" sz="1600" dirty="0">
              <a:latin typeface="Calibri"/>
              <a:cs typeface="Calibri"/>
            </a:endParaRPr>
          </a:p>
          <a:p>
            <a:pPr marL="335915" marR="78740" indent="-287020">
              <a:lnSpc>
                <a:spcPct val="100000"/>
              </a:lnSpc>
              <a:buFont typeface="Wingdings"/>
              <a:buChar char=""/>
              <a:tabLst>
                <a:tab pos="336550" algn="l"/>
              </a:tabLst>
            </a:pPr>
            <a:r>
              <a:rPr lang="en-US" sz="1600" spc="-15" dirty="0">
                <a:solidFill>
                  <a:srgbClr val="000000"/>
                </a:solidFill>
                <a:latin typeface="Calibri"/>
                <a:cs typeface="Calibri"/>
              </a:rPr>
              <a:t>Overcomes</a:t>
            </a:r>
            <a:r>
              <a:rPr lang="en-US" sz="1600" spc="5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10" dirty="0">
                <a:solidFill>
                  <a:srgbClr val="000000"/>
                </a:solidFill>
                <a:latin typeface="Calibri"/>
                <a:cs typeface="Calibri"/>
              </a:rPr>
              <a:t>limitations</a:t>
            </a:r>
            <a:r>
              <a:rPr lang="en-US" sz="1600" spc="-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5" dirty="0">
                <a:solidFill>
                  <a:srgbClr val="000000"/>
                </a:solidFill>
                <a:latin typeface="Calibri"/>
                <a:cs typeface="Calibri"/>
              </a:rPr>
              <a:t>of</a:t>
            </a:r>
            <a:r>
              <a:rPr lang="en-US"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10" dirty="0">
                <a:solidFill>
                  <a:srgbClr val="000000"/>
                </a:solidFill>
                <a:latin typeface="Calibri"/>
                <a:cs typeface="Calibri"/>
              </a:rPr>
              <a:t>existing</a:t>
            </a:r>
            <a:r>
              <a:rPr lang="en-US" sz="1600" spc="-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10" dirty="0">
                <a:solidFill>
                  <a:srgbClr val="000000"/>
                </a:solidFill>
                <a:latin typeface="Calibri"/>
                <a:cs typeface="Calibri"/>
              </a:rPr>
              <a:t>methods</a:t>
            </a:r>
            <a:r>
              <a:rPr lang="en-US" sz="1600" spc="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5" dirty="0">
                <a:solidFill>
                  <a:srgbClr val="000000"/>
                </a:solidFill>
                <a:latin typeface="Calibri"/>
                <a:cs typeface="Calibri"/>
              </a:rPr>
              <a:t>(</a:t>
            </a:r>
            <a:r>
              <a:rPr lang="en-US" sz="1600" spc="6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b="1" spc="-5" dirty="0">
                <a:solidFill>
                  <a:srgbClr val="000000"/>
                </a:solidFill>
                <a:latin typeface="Calibri"/>
                <a:cs typeface="Calibri"/>
              </a:rPr>
              <a:t>high</a:t>
            </a:r>
            <a:r>
              <a:rPr lang="en-US" sz="1600" b="1" spc="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b="1" spc="-10" dirty="0">
                <a:solidFill>
                  <a:srgbClr val="000000"/>
                </a:solidFill>
                <a:latin typeface="Calibri"/>
                <a:cs typeface="Calibri"/>
              </a:rPr>
              <a:t>cost</a:t>
            </a:r>
            <a:r>
              <a:rPr lang="en-US" sz="1600" spc="-1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sz="1600" spc="-35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b="1" spc="-10" dirty="0">
                <a:solidFill>
                  <a:srgbClr val="000000"/>
                </a:solidFill>
                <a:latin typeface="Calibri"/>
                <a:cs typeface="Calibri"/>
              </a:rPr>
              <a:t>complexity</a:t>
            </a:r>
            <a:r>
              <a:rPr lang="en-US" sz="1600" spc="-10" dirty="0">
                <a:solidFill>
                  <a:srgbClr val="000000"/>
                </a:solidFill>
                <a:latin typeface="Calibri"/>
                <a:cs typeface="Calibri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b="1" spc="-15" dirty="0">
                <a:solidFill>
                  <a:srgbClr val="000000"/>
                </a:solidFill>
                <a:latin typeface="Calibri"/>
                <a:cs typeface="Calibri"/>
              </a:rPr>
              <a:t>interference</a:t>
            </a:r>
            <a:r>
              <a:rPr lang="en-US" sz="1600" spc="-15" dirty="0">
                <a:solidFill>
                  <a:srgbClr val="000000"/>
                </a:solidFill>
                <a:latin typeface="Calibri"/>
                <a:cs typeface="Calibri"/>
              </a:rPr>
              <a:t>).</a:t>
            </a:r>
            <a:endParaRPr lang="en-US" sz="1600" dirty="0">
              <a:latin typeface="Calibri"/>
              <a:cs typeface="Calibri"/>
            </a:endParaRPr>
          </a:p>
          <a:p>
            <a:pPr marL="12700">
              <a:lnSpc>
                <a:spcPts val="2135"/>
              </a:lnSpc>
              <a:spcBef>
                <a:spcPts val="1395"/>
              </a:spcBef>
            </a:pPr>
            <a:r>
              <a:rPr spc="-5" dirty="0"/>
              <a:t>Unique</a:t>
            </a:r>
            <a:r>
              <a:rPr spc="-10" dirty="0"/>
              <a:t> </a:t>
            </a:r>
            <a:r>
              <a:rPr spc="-15" dirty="0"/>
              <a:t>Value</a:t>
            </a:r>
            <a:r>
              <a:rPr dirty="0"/>
              <a:t> </a:t>
            </a:r>
            <a:r>
              <a:rPr spc="-5" dirty="0"/>
              <a:t>Propositions</a:t>
            </a:r>
            <a:r>
              <a:rPr spc="-15" dirty="0"/>
              <a:t> </a:t>
            </a:r>
            <a:r>
              <a:rPr spc="-5" dirty="0"/>
              <a:t>(UVP)</a:t>
            </a:r>
            <a:r>
              <a:rPr spc="-15" dirty="0"/>
              <a:t> </a:t>
            </a:r>
            <a:r>
              <a:rPr dirty="0"/>
              <a:t>:</a:t>
            </a:r>
            <a:endParaRPr lang="en-IN" dirty="0"/>
          </a:p>
          <a:p>
            <a:pPr marL="299085" indent="-287020">
              <a:lnSpc>
                <a:spcPts val="1895"/>
              </a:lnSpc>
              <a:buFont typeface="Wingdings"/>
              <a:buChar char=""/>
              <a:tabLst>
                <a:tab pos="299720" algn="l"/>
              </a:tabLst>
            </a:pPr>
            <a:endParaRPr lang="en-IN" sz="1600" spc="-5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299085" indent="-287020">
              <a:lnSpc>
                <a:spcPts val="1895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Simple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and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standardized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0" dirty="0">
                <a:solidFill>
                  <a:srgbClr val="000000"/>
                </a:solidFill>
                <a:latin typeface="Calibri"/>
                <a:cs typeface="Calibri"/>
              </a:rPr>
              <a:t>fabrication</a:t>
            </a:r>
            <a:r>
              <a:rPr sz="1600" b="1" spc="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0" dirty="0">
                <a:solidFill>
                  <a:srgbClr val="000000"/>
                </a:solidFill>
                <a:latin typeface="Calibri"/>
                <a:cs typeface="Calibri"/>
              </a:rPr>
              <a:t>process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Portable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and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suitable</a:t>
            </a:r>
            <a:r>
              <a:rPr sz="1600" spc="-3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for</a:t>
            </a:r>
            <a:r>
              <a:rPr sz="1600" spc="3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0" dirty="0">
                <a:solidFill>
                  <a:srgbClr val="000000"/>
                </a:solidFill>
                <a:latin typeface="Calibri"/>
                <a:cs typeface="Calibri"/>
              </a:rPr>
              <a:t>on-site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5" dirty="0">
                <a:solidFill>
                  <a:srgbClr val="000000"/>
                </a:solidFill>
                <a:latin typeface="Calibri"/>
                <a:cs typeface="Calibri"/>
              </a:rPr>
              <a:t>water</a:t>
            </a:r>
            <a:r>
              <a:rPr sz="1600" b="1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quality</a:t>
            </a:r>
            <a:r>
              <a:rPr sz="1600" spc="-3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monitoring</a:t>
            </a:r>
            <a:r>
              <a:rPr lang="en-IN" sz="1600" spc="-5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lang="en-US" sz="1600" spc="-10" dirty="0">
                <a:solidFill>
                  <a:srgbClr val="000000"/>
                </a:solidFill>
                <a:latin typeface="Calibri"/>
                <a:cs typeface="Calibri"/>
              </a:rPr>
              <a:t>Functions</a:t>
            </a:r>
            <a:r>
              <a:rPr lang="en-US" sz="1600" spc="-5" dirty="0">
                <a:solidFill>
                  <a:srgbClr val="000000"/>
                </a:solidFill>
                <a:latin typeface="Calibri"/>
                <a:cs typeface="Calibri"/>
              </a:rPr>
              <a:t> without</a:t>
            </a:r>
            <a:r>
              <a:rPr lang="en-US"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10" dirty="0">
                <a:solidFill>
                  <a:srgbClr val="000000"/>
                </a:solidFill>
                <a:latin typeface="Calibri"/>
                <a:cs typeface="Calibri"/>
              </a:rPr>
              <a:t>need</a:t>
            </a:r>
            <a:r>
              <a:rPr lang="en-US"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15" dirty="0">
                <a:solidFill>
                  <a:srgbClr val="000000"/>
                </a:solidFill>
                <a:latin typeface="Calibri"/>
                <a:cs typeface="Calibri"/>
              </a:rPr>
              <a:t>for</a:t>
            </a:r>
            <a:r>
              <a:rPr lang="en-US"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spc="-5" dirty="0">
                <a:solidFill>
                  <a:srgbClr val="000000"/>
                </a:solidFill>
                <a:latin typeface="Calibri"/>
                <a:cs typeface="Calibri"/>
              </a:rPr>
              <a:t>sample</a:t>
            </a:r>
            <a:r>
              <a:rPr lang="en-US" sz="1600" spc="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b="1" spc="-10" dirty="0">
                <a:solidFill>
                  <a:srgbClr val="000000"/>
                </a:solidFill>
                <a:latin typeface="Calibri"/>
                <a:cs typeface="Calibri"/>
              </a:rPr>
              <a:t>pre-processing</a:t>
            </a:r>
            <a:r>
              <a:rPr lang="en-US" sz="1600" spc="-10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lang="en-US" sz="1600" dirty="0">
              <a:latin typeface="Calibri"/>
              <a:cs typeface="Calibri"/>
            </a:endParaRPr>
          </a:p>
          <a:p>
            <a:pPr marL="299085" marR="5080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Specific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to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residual</a:t>
            </a:r>
            <a:r>
              <a:rPr sz="1600" spc="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chlorine</a:t>
            </a:r>
            <a:r>
              <a:rPr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with</a:t>
            </a:r>
            <a:r>
              <a:rPr sz="1600" spc="1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10" dirty="0">
                <a:solidFill>
                  <a:srgbClr val="000000"/>
                </a:solidFill>
                <a:latin typeface="Calibri"/>
                <a:cs typeface="Calibri"/>
              </a:rPr>
              <a:t>minimal </a:t>
            </a:r>
            <a:r>
              <a:rPr sz="1600" b="1" spc="-15" dirty="0">
                <a:solidFill>
                  <a:srgbClr val="000000"/>
                </a:solidFill>
                <a:latin typeface="Calibri"/>
                <a:cs typeface="Calibri"/>
              </a:rPr>
              <a:t>interference</a:t>
            </a:r>
            <a:r>
              <a:rPr sz="1600" b="1" spc="4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from </a:t>
            </a:r>
            <a:r>
              <a:rPr sz="1600" spc="-34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other</a:t>
            </a:r>
            <a:r>
              <a:rPr sz="1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ions.</a:t>
            </a:r>
            <a:endParaRPr sz="1600" dirty="0">
              <a:latin typeface="Calibri"/>
              <a:cs typeface="Calibri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Low</a:t>
            </a:r>
            <a:r>
              <a:rPr sz="1600" spc="3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000000"/>
                </a:solidFill>
                <a:latin typeface="Calibri"/>
                <a:cs typeface="Calibri"/>
              </a:rPr>
              <a:t>cost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(estimated</a:t>
            </a:r>
            <a:r>
              <a:rPr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b="1" spc="-5" dirty="0">
                <a:solidFill>
                  <a:srgbClr val="000000"/>
                </a:solidFill>
                <a:latin typeface="Calibri"/>
                <a:cs typeface="Calibri"/>
              </a:rPr>
              <a:t>$0.03</a:t>
            </a:r>
            <a:r>
              <a:rPr sz="1600" b="1" spc="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5" dirty="0">
                <a:solidFill>
                  <a:srgbClr val="000000"/>
                </a:solidFill>
                <a:latin typeface="Calibri"/>
                <a:cs typeface="Calibri"/>
              </a:rPr>
              <a:t>per</a:t>
            </a:r>
            <a:r>
              <a:rPr sz="1600" spc="1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000000"/>
                </a:solidFill>
                <a:latin typeface="Calibri"/>
                <a:cs typeface="Calibri"/>
              </a:rPr>
              <a:t>device).</a:t>
            </a:r>
            <a:endParaRPr lang="en-IN" sz="1600" spc="-1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893358" y="1190751"/>
            <a:ext cx="5823585" cy="5092065"/>
          </a:xfrm>
          <a:custGeom>
            <a:avLst/>
            <a:gdLst/>
            <a:ahLst/>
            <a:cxnLst/>
            <a:rect l="l" t="t" r="r" b="b"/>
            <a:pathLst>
              <a:path w="5823584" h="5092065">
                <a:moveTo>
                  <a:pt x="0" y="2577846"/>
                </a:moveTo>
                <a:lnTo>
                  <a:pt x="5823584" y="2577846"/>
                </a:lnTo>
                <a:lnTo>
                  <a:pt x="5823584" y="0"/>
                </a:lnTo>
                <a:lnTo>
                  <a:pt x="0" y="0"/>
                </a:lnTo>
                <a:lnTo>
                  <a:pt x="0" y="2577846"/>
                </a:lnTo>
                <a:close/>
              </a:path>
              <a:path w="5823584" h="5092065">
                <a:moveTo>
                  <a:pt x="0" y="5091645"/>
                </a:moveTo>
                <a:lnTo>
                  <a:pt x="5814949" y="5091645"/>
                </a:lnTo>
                <a:lnTo>
                  <a:pt x="5814949" y="2612859"/>
                </a:lnTo>
                <a:lnTo>
                  <a:pt x="0" y="2612859"/>
                </a:lnTo>
                <a:lnTo>
                  <a:pt x="0" y="5091645"/>
                </a:lnTo>
                <a:close/>
              </a:path>
            </a:pathLst>
          </a:custGeom>
          <a:ln w="25400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72415" y="1223867"/>
            <a:ext cx="5464810" cy="5053330"/>
          </a:xfrm>
          <a:custGeom>
            <a:avLst/>
            <a:gdLst/>
            <a:ahLst/>
            <a:cxnLst/>
            <a:rect l="l" t="t" r="r" b="b"/>
            <a:pathLst>
              <a:path w="5464810" h="5053330">
                <a:moveTo>
                  <a:pt x="0" y="5052822"/>
                </a:moveTo>
                <a:lnTo>
                  <a:pt x="5464556" y="5052822"/>
                </a:lnTo>
                <a:lnTo>
                  <a:pt x="5464556" y="0"/>
                </a:lnTo>
                <a:lnTo>
                  <a:pt x="0" y="0"/>
                </a:lnTo>
                <a:lnTo>
                  <a:pt x="0" y="5052822"/>
                </a:lnTo>
                <a:close/>
              </a:path>
            </a:pathLst>
          </a:custGeom>
          <a:ln w="25400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FD9B0C89-44FF-A131-5C4E-51D181D22E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49930" y="235617"/>
            <a:ext cx="566166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3200" dirty="0"/>
              <a:t>I</a:t>
            </a:r>
            <a:r>
              <a:rPr lang="en-IN" sz="3200" dirty="0"/>
              <a:t>DEA</a:t>
            </a:r>
            <a:endParaRPr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89F960-0664-FC2A-DD16-2E1F504D3FB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t>2</a:t>
            </a:fld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338059" y="669036"/>
            <a:ext cx="328409" cy="454913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329565" y="252095"/>
            <a:ext cx="1627505" cy="638175"/>
          </a:xfrm>
          <a:custGeom>
            <a:avLst/>
            <a:gdLst/>
            <a:ahLst/>
            <a:cxnLst/>
            <a:rect l="l" t="t" r="r" b="b"/>
            <a:pathLst>
              <a:path w="1627505" h="638175">
                <a:moveTo>
                  <a:pt x="0" y="319150"/>
                </a:moveTo>
                <a:lnTo>
                  <a:pt x="10647" y="267379"/>
                </a:lnTo>
                <a:lnTo>
                  <a:pt x="41473" y="218269"/>
                </a:lnTo>
                <a:lnTo>
                  <a:pt x="90803" y="172476"/>
                </a:lnTo>
                <a:lnTo>
                  <a:pt x="156961" y="130658"/>
                </a:lnTo>
                <a:lnTo>
                  <a:pt x="195828" y="111445"/>
                </a:lnTo>
                <a:lnTo>
                  <a:pt x="238274" y="93472"/>
                </a:lnTo>
                <a:lnTo>
                  <a:pt x="284089" y="76820"/>
                </a:lnTo>
                <a:lnTo>
                  <a:pt x="333065" y="61573"/>
                </a:lnTo>
                <a:lnTo>
                  <a:pt x="384992" y="47812"/>
                </a:lnTo>
                <a:lnTo>
                  <a:pt x="439661" y="35620"/>
                </a:lnTo>
                <a:lnTo>
                  <a:pt x="496862" y="25078"/>
                </a:lnTo>
                <a:lnTo>
                  <a:pt x="556385" y="16269"/>
                </a:lnTo>
                <a:lnTo>
                  <a:pt x="618023" y="9274"/>
                </a:lnTo>
                <a:lnTo>
                  <a:pt x="681565" y="4176"/>
                </a:lnTo>
                <a:lnTo>
                  <a:pt x="746801" y="1057"/>
                </a:lnTo>
                <a:lnTo>
                  <a:pt x="813523" y="0"/>
                </a:lnTo>
                <a:lnTo>
                  <a:pt x="880254" y="1057"/>
                </a:lnTo>
                <a:lnTo>
                  <a:pt x="945496" y="4176"/>
                </a:lnTo>
                <a:lnTo>
                  <a:pt x="1009041" y="9274"/>
                </a:lnTo>
                <a:lnTo>
                  <a:pt x="1070680" y="16269"/>
                </a:lnTo>
                <a:lnTo>
                  <a:pt x="1130204" y="25078"/>
                </a:lnTo>
                <a:lnTo>
                  <a:pt x="1187403" y="35620"/>
                </a:lnTo>
                <a:lnTo>
                  <a:pt x="1242069" y="47812"/>
                </a:lnTo>
                <a:lnTo>
                  <a:pt x="1293991" y="61573"/>
                </a:lnTo>
                <a:lnTo>
                  <a:pt x="1342962" y="76820"/>
                </a:lnTo>
                <a:lnTo>
                  <a:pt x="1388771" y="93471"/>
                </a:lnTo>
                <a:lnTo>
                  <a:pt x="1431211" y="111445"/>
                </a:lnTo>
                <a:lnTo>
                  <a:pt x="1470071" y="130658"/>
                </a:lnTo>
                <a:lnTo>
                  <a:pt x="1505142" y="151029"/>
                </a:lnTo>
                <a:lnTo>
                  <a:pt x="1563083" y="194917"/>
                </a:lnTo>
                <a:lnTo>
                  <a:pt x="1603360" y="242450"/>
                </a:lnTo>
                <a:lnTo>
                  <a:pt x="1624301" y="292973"/>
                </a:lnTo>
                <a:lnTo>
                  <a:pt x="1626997" y="319150"/>
                </a:lnTo>
                <a:lnTo>
                  <a:pt x="1624301" y="345310"/>
                </a:lnTo>
                <a:lnTo>
                  <a:pt x="1603360" y="395802"/>
                </a:lnTo>
                <a:lnTo>
                  <a:pt x="1563083" y="443311"/>
                </a:lnTo>
                <a:lnTo>
                  <a:pt x="1505142" y="487180"/>
                </a:lnTo>
                <a:lnTo>
                  <a:pt x="1470071" y="507543"/>
                </a:lnTo>
                <a:lnTo>
                  <a:pt x="1431211" y="526750"/>
                </a:lnTo>
                <a:lnTo>
                  <a:pt x="1388771" y="544718"/>
                </a:lnTo>
                <a:lnTo>
                  <a:pt x="1342962" y="561365"/>
                </a:lnTo>
                <a:lnTo>
                  <a:pt x="1293991" y="576609"/>
                </a:lnTo>
                <a:lnTo>
                  <a:pt x="1242069" y="590367"/>
                </a:lnTo>
                <a:lnTo>
                  <a:pt x="1187403" y="602557"/>
                </a:lnTo>
                <a:lnTo>
                  <a:pt x="1130204" y="613098"/>
                </a:lnTo>
                <a:lnTo>
                  <a:pt x="1070680" y="621906"/>
                </a:lnTo>
                <a:lnTo>
                  <a:pt x="1009041" y="628900"/>
                </a:lnTo>
                <a:lnTo>
                  <a:pt x="945496" y="633998"/>
                </a:lnTo>
                <a:lnTo>
                  <a:pt x="880254" y="637117"/>
                </a:lnTo>
                <a:lnTo>
                  <a:pt x="813523" y="638175"/>
                </a:lnTo>
                <a:lnTo>
                  <a:pt x="746801" y="637117"/>
                </a:lnTo>
                <a:lnTo>
                  <a:pt x="681565" y="633998"/>
                </a:lnTo>
                <a:lnTo>
                  <a:pt x="618023" y="628900"/>
                </a:lnTo>
                <a:lnTo>
                  <a:pt x="556385" y="621906"/>
                </a:lnTo>
                <a:lnTo>
                  <a:pt x="496862" y="613098"/>
                </a:lnTo>
                <a:lnTo>
                  <a:pt x="439661" y="602557"/>
                </a:lnTo>
                <a:lnTo>
                  <a:pt x="384992" y="590367"/>
                </a:lnTo>
                <a:lnTo>
                  <a:pt x="333065" y="576609"/>
                </a:lnTo>
                <a:lnTo>
                  <a:pt x="284089" y="561365"/>
                </a:lnTo>
                <a:lnTo>
                  <a:pt x="238274" y="544718"/>
                </a:lnTo>
                <a:lnTo>
                  <a:pt x="195828" y="526750"/>
                </a:lnTo>
                <a:lnTo>
                  <a:pt x="156961" y="507543"/>
                </a:lnTo>
                <a:lnTo>
                  <a:pt x="121883" y="487180"/>
                </a:lnTo>
                <a:lnTo>
                  <a:pt x="63930" y="443311"/>
                </a:lnTo>
                <a:lnTo>
                  <a:pt x="23642" y="395802"/>
                </a:lnTo>
                <a:lnTo>
                  <a:pt x="2696" y="345310"/>
                </a:lnTo>
                <a:lnTo>
                  <a:pt x="0" y="319150"/>
                </a:lnTo>
                <a:close/>
              </a:path>
            </a:pathLst>
          </a:custGeom>
          <a:ln w="25400">
            <a:solidFill>
              <a:srgbClr val="8063A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3668077" y="187257"/>
            <a:ext cx="4855845" cy="666849"/>
          </a:xfrm>
          <a:prstGeom prst="rect">
            <a:avLst/>
          </a:prstGeom>
        </p:spPr>
        <p:txBody>
          <a:bodyPr vert="horz" wrap="square" lIns="0" tIns="17272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360"/>
              </a:spcBef>
            </a:pPr>
            <a:r>
              <a:rPr sz="3200" dirty="0"/>
              <a:t>TEC</a:t>
            </a:r>
            <a:r>
              <a:rPr sz="3200" spc="5" dirty="0"/>
              <a:t>H</a:t>
            </a:r>
            <a:r>
              <a:rPr sz="3200" dirty="0"/>
              <a:t>NI</a:t>
            </a:r>
            <a:r>
              <a:rPr sz="3200" spc="5" dirty="0"/>
              <a:t>C</a:t>
            </a:r>
            <a:r>
              <a:rPr sz="3200" dirty="0"/>
              <a:t>AL</a:t>
            </a:r>
            <a:r>
              <a:rPr sz="3200" spc="-360" dirty="0"/>
              <a:t> </a:t>
            </a:r>
            <a:r>
              <a:rPr sz="3200" dirty="0"/>
              <a:t>APP</a:t>
            </a:r>
            <a:r>
              <a:rPr sz="3200" spc="5" dirty="0"/>
              <a:t>R</a:t>
            </a:r>
            <a:r>
              <a:rPr sz="3200" dirty="0"/>
              <a:t>O</a:t>
            </a:r>
            <a:r>
              <a:rPr sz="3200" spc="5" dirty="0"/>
              <a:t>A</a:t>
            </a:r>
            <a:r>
              <a:rPr sz="3200" dirty="0"/>
              <a:t>CH</a:t>
            </a:r>
            <a:endParaRPr lang="en-IN" sz="3200" dirty="0"/>
          </a:p>
        </p:txBody>
      </p:sp>
      <p:pic>
        <p:nvPicPr>
          <p:cNvPr id="27" name="object 2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505200" y="960628"/>
            <a:ext cx="5344414" cy="5228336"/>
          </a:xfrm>
          <a:prstGeom prst="rect">
            <a:avLst/>
          </a:prstGeom>
        </p:spPr>
      </p:pic>
      <p:sp>
        <p:nvSpPr>
          <p:cNvPr id="3" name="object 4">
            <a:extLst>
              <a:ext uri="{FF2B5EF4-FFF2-40B4-BE49-F238E27FC236}">
                <a16:creationId xmlns:a16="http://schemas.microsoft.com/office/drawing/2014/main" id="{A1AEA50B-4B07-D222-83B2-5F8E88549E0B}"/>
              </a:ext>
            </a:extLst>
          </p:cNvPr>
          <p:cNvSpPr txBox="1"/>
          <p:nvPr/>
        </p:nvSpPr>
        <p:spPr>
          <a:xfrm>
            <a:off x="426438" y="404994"/>
            <a:ext cx="1364184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b="1" spc="-25" dirty="0">
                <a:solidFill>
                  <a:srgbClr val="0099CC"/>
                </a:solidFill>
                <a:latin typeface="Calibri"/>
                <a:cs typeface="Calibri"/>
              </a:rPr>
              <a:t>T</a:t>
            </a:r>
            <a:r>
              <a:rPr lang="en-IN" sz="1800" b="1" spc="-25" dirty="0">
                <a:solidFill>
                  <a:srgbClr val="0099CC"/>
                </a:solidFill>
                <a:latin typeface="Calibri"/>
                <a:cs typeface="Calibri"/>
              </a:rPr>
              <a:t>echn</a:t>
            </a:r>
            <a:r>
              <a:rPr lang="en-IN" b="1" spc="-25" dirty="0">
                <a:solidFill>
                  <a:srgbClr val="0099CC"/>
                </a:solidFill>
                <a:latin typeface="Calibri"/>
                <a:cs typeface="Calibri"/>
              </a:rPr>
              <a:t>o Spark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450E13-FD09-6667-24AB-6B439AFA29B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t>3</a:t>
            </a:fld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87375" y="137061"/>
            <a:ext cx="566166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/>
              <a:t>FEASIBI</a:t>
            </a:r>
            <a:r>
              <a:rPr sz="3200" spc="-295" dirty="0"/>
              <a:t>L</a:t>
            </a:r>
            <a:r>
              <a:rPr sz="3200" dirty="0"/>
              <a:t>TY</a:t>
            </a:r>
            <a:r>
              <a:rPr sz="3200" spc="-310" dirty="0"/>
              <a:t> </a:t>
            </a:r>
            <a:r>
              <a:rPr sz="3200" dirty="0"/>
              <a:t>AND</a:t>
            </a:r>
            <a:r>
              <a:rPr sz="3200" spc="-60" dirty="0"/>
              <a:t> </a:t>
            </a:r>
            <a:r>
              <a:rPr sz="3200" dirty="0"/>
              <a:t>VIABILITY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56292" y="1083214"/>
            <a:ext cx="6522084" cy="51428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1895"/>
              </a:lnSpc>
              <a:spcBef>
                <a:spcPts val="95"/>
              </a:spcBef>
            </a:pPr>
            <a:r>
              <a:rPr sz="1600" spc="-1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Technical</a:t>
            </a:r>
            <a:r>
              <a:rPr sz="1600" spc="-2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</a:t>
            </a:r>
            <a:r>
              <a:rPr sz="1600" spc="-1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Feasibility</a:t>
            </a:r>
            <a:r>
              <a:rPr sz="1600" spc="-3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:</a:t>
            </a:r>
            <a:endParaRPr sz="1600" dirty="0">
              <a:latin typeface="Franklin Gothic Medium"/>
              <a:cs typeface="Franklin Gothic Medium"/>
            </a:endParaRPr>
          </a:p>
          <a:p>
            <a:pPr marL="12700" marR="304165">
              <a:lnSpc>
                <a:spcPts val="1920"/>
              </a:lnSpc>
              <a:spcBef>
                <a:spcPts val="45"/>
              </a:spcBef>
            </a:pPr>
            <a:r>
              <a:rPr sz="1600" b="1" spc="-5" dirty="0">
                <a:latin typeface="Calibri"/>
                <a:cs typeface="Calibri"/>
              </a:rPr>
              <a:t>Scalability of</a:t>
            </a:r>
            <a:r>
              <a:rPr sz="1600" b="1" spc="1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Nanohybrid</a:t>
            </a:r>
            <a:r>
              <a:rPr sz="1600" b="1" spc="35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Sensors</a:t>
            </a:r>
            <a:r>
              <a:rPr sz="1600" spc="-5" dirty="0">
                <a:latin typeface="Calibri"/>
                <a:cs typeface="Calibri"/>
              </a:rPr>
              <a:t>:</a:t>
            </a:r>
            <a:r>
              <a:rPr sz="1600" spc="4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The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simple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and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standardized</a:t>
            </a:r>
            <a:r>
              <a:rPr sz="1600" spc="-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fabrication </a:t>
            </a:r>
            <a:r>
              <a:rPr sz="1600" spc="-345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process</a:t>
            </a:r>
            <a:r>
              <a:rPr sz="1600" spc="3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of </a:t>
            </a:r>
            <a:r>
              <a:rPr sz="1600" spc="-20" dirty="0">
                <a:latin typeface="Calibri"/>
                <a:cs typeface="Calibri"/>
              </a:rPr>
              <a:t>PEDOT/graphene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hybrid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sensors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ensures</a:t>
            </a:r>
            <a:r>
              <a:rPr sz="1600" spc="3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scalability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for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mass 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production.</a:t>
            </a:r>
            <a:endParaRPr sz="1600" dirty="0">
              <a:latin typeface="Calibri"/>
              <a:cs typeface="Calibri"/>
            </a:endParaRPr>
          </a:p>
          <a:p>
            <a:pPr marL="12700" marR="201930">
              <a:lnSpc>
                <a:spcPts val="1920"/>
              </a:lnSpc>
            </a:pPr>
            <a:r>
              <a:rPr sz="1600" b="1" spc="-5" dirty="0">
                <a:latin typeface="Calibri"/>
                <a:cs typeface="Calibri"/>
              </a:rPr>
              <a:t>Smartphone</a:t>
            </a:r>
            <a:r>
              <a:rPr sz="1600" b="1" spc="50" dirty="0">
                <a:latin typeface="Calibri"/>
                <a:cs typeface="Calibri"/>
              </a:rPr>
              <a:t> </a:t>
            </a:r>
            <a:r>
              <a:rPr sz="1600" b="1" spc="-15" dirty="0">
                <a:latin typeface="Calibri"/>
                <a:cs typeface="Calibri"/>
              </a:rPr>
              <a:t>Integration</a:t>
            </a:r>
            <a:r>
              <a:rPr sz="1600" spc="-15" dirty="0">
                <a:latin typeface="Calibri"/>
                <a:cs typeface="Calibri"/>
              </a:rPr>
              <a:t>: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Real-time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chlorine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detection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through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smartphones </a:t>
            </a:r>
            <a:r>
              <a:rPr sz="1600" spc="-35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provides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easy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user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interaction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and</a:t>
            </a:r>
            <a:r>
              <a:rPr sz="1600" spc="-15" dirty="0">
                <a:latin typeface="Calibri"/>
                <a:cs typeface="Calibri"/>
              </a:rPr>
              <a:t> data interpretation.</a:t>
            </a:r>
            <a:endParaRPr sz="1600" dirty="0">
              <a:latin typeface="Calibri"/>
              <a:cs typeface="Calibri"/>
            </a:endParaRPr>
          </a:p>
          <a:p>
            <a:pPr marL="12700">
              <a:lnSpc>
                <a:spcPts val="1855"/>
              </a:lnSpc>
            </a:pPr>
            <a:r>
              <a:rPr sz="1600" b="1" spc="-5" dirty="0">
                <a:latin typeface="Calibri"/>
                <a:cs typeface="Calibri"/>
              </a:rPr>
              <a:t>Simplicity</a:t>
            </a:r>
            <a:r>
              <a:rPr sz="1600" b="1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in</a:t>
            </a:r>
            <a:r>
              <a:rPr sz="1600" b="1" spc="5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Design</a:t>
            </a:r>
            <a:r>
              <a:rPr sz="1600" spc="-5" dirty="0">
                <a:latin typeface="Calibri"/>
                <a:cs typeface="Calibri"/>
              </a:rPr>
              <a:t>: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Low-cost</a:t>
            </a:r>
            <a:r>
              <a:rPr sz="1600" spc="3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materials </a:t>
            </a:r>
            <a:r>
              <a:rPr sz="1600" spc="-15" dirty="0">
                <a:latin typeface="Calibri"/>
                <a:cs typeface="Calibri"/>
              </a:rPr>
              <a:t>like </a:t>
            </a:r>
            <a:r>
              <a:rPr sz="1600" spc="-10" dirty="0">
                <a:latin typeface="Calibri"/>
                <a:cs typeface="Calibri"/>
              </a:rPr>
              <a:t>wax-printed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paper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and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conductive</a:t>
            </a:r>
            <a:endParaRPr sz="16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silver </a:t>
            </a:r>
            <a:r>
              <a:rPr sz="1600" spc="-10" dirty="0">
                <a:latin typeface="Calibri"/>
                <a:cs typeface="Calibri"/>
              </a:rPr>
              <a:t>paint</a:t>
            </a:r>
            <a:r>
              <a:rPr sz="1600" spc="-20" dirty="0">
                <a:latin typeface="Calibri"/>
                <a:cs typeface="Calibri"/>
              </a:rPr>
              <a:t> make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sensor</a:t>
            </a:r>
            <a:r>
              <a:rPr sz="1600" spc="3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design </a:t>
            </a:r>
            <a:r>
              <a:rPr sz="1600" spc="-15" dirty="0">
                <a:latin typeface="Calibri"/>
                <a:cs typeface="Calibri"/>
              </a:rPr>
              <a:t>straightforward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and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easy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to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reproduce</a:t>
            </a:r>
            <a:r>
              <a:rPr lang="en-IN" sz="1600" spc="-15" dirty="0"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600" dirty="0">
              <a:latin typeface="Calibri"/>
              <a:cs typeface="Calibri"/>
            </a:endParaRPr>
          </a:p>
          <a:p>
            <a:pPr marL="12700">
              <a:lnSpc>
                <a:spcPts val="1895"/>
              </a:lnSpc>
            </a:pPr>
            <a:r>
              <a:rPr sz="1600" spc="-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Financial</a:t>
            </a:r>
            <a:r>
              <a:rPr sz="1600" spc="-3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</a:t>
            </a:r>
            <a:r>
              <a:rPr sz="1600" spc="-1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Feasibility</a:t>
            </a:r>
            <a:endParaRPr sz="1600" dirty="0">
              <a:latin typeface="Franklin Gothic Medium"/>
              <a:cs typeface="Franklin Gothic Medium"/>
            </a:endParaRPr>
          </a:p>
          <a:p>
            <a:pPr marL="12700" marR="513080">
              <a:lnSpc>
                <a:spcPts val="1920"/>
              </a:lnSpc>
              <a:spcBef>
                <a:spcPts val="40"/>
              </a:spcBef>
            </a:pPr>
            <a:r>
              <a:rPr sz="1600" b="1" spc="-5" dirty="0">
                <a:latin typeface="Calibri"/>
                <a:cs typeface="Calibri"/>
              </a:rPr>
              <a:t>Low</a:t>
            </a:r>
            <a:r>
              <a:rPr sz="1600" b="1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Production</a:t>
            </a:r>
            <a:r>
              <a:rPr sz="1600" b="1" spc="30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Cost</a:t>
            </a:r>
            <a:r>
              <a:rPr sz="1600" spc="-10" dirty="0">
                <a:latin typeface="Calibri"/>
                <a:cs typeface="Calibri"/>
              </a:rPr>
              <a:t>: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The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estimated </a:t>
            </a:r>
            <a:r>
              <a:rPr sz="1600" spc="-15" dirty="0">
                <a:latin typeface="Calibri"/>
                <a:cs typeface="Calibri"/>
              </a:rPr>
              <a:t>cost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of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fabricating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each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sensor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is 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approximately </a:t>
            </a:r>
            <a:r>
              <a:rPr sz="1600" spc="-5" dirty="0">
                <a:latin typeface="Calibri"/>
                <a:cs typeface="Calibri"/>
              </a:rPr>
              <a:t>$0.03, making it highly </a:t>
            </a:r>
            <a:r>
              <a:rPr sz="1600" spc="-10" dirty="0">
                <a:latin typeface="Calibri"/>
                <a:cs typeface="Calibri"/>
              </a:rPr>
              <a:t>cost-effective </a:t>
            </a:r>
            <a:r>
              <a:rPr sz="1600" spc="-15" dirty="0">
                <a:latin typeface="Calibri"/>
                <a:cs typeface="Calibri"/>
              </a:rPr>
              <a:t>for </a:t>
            </a:r>
            <a:r>
              <a:rPr sz="1600" spc="-5" dirty="0">
                <a:latin typeface="Calibri"/>
                <a:cs typeface="Calibri"/>
              </a:rPr>
              <a:t>mass distribution </a:t>
            </a:r>
            <a:r>
              <a:rPr sz="1600" spc="-350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Minimal</a:t>
            </a:r>
            <a:r>
              <a:rPr sz="1600" b="1" spc="-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Maintenance</a:t>
            </a:r>
            <a:r>
              <a:rPr sz="1600" spc="-10" dirty="0">
                <a:latin typeface="Calibri"/>
                <a:cs typeface="Calibri"/>
              </a:rPr>
              <a:t>: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No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specialized equipment is</a:t>
            </a:r>
            <a:r>
              <a:rPr sz="1600" spc="-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needed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for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sensor</a:t>
            </a:r>
            <a:endParaRPr sz="1600" dirty="0">
              <a:latin typeface="Calibri"/>
              <a:cs typeface="Calibri"/>
            </a:endParaRPr>
          </a:p>
          <a:p>
            <a:pPr marL="12700">
              <a:lnSpc>
                <a:spcPts val="1860"/>
              </a:lnSpc>
            </a:pPr>
            <a:r>
              <a:rPr sz="1600" spc="-5" dirty="0">
                <a:latin typeface="Calibri"/>
                <a:cs typeface="Calibri"/>
              </a:rPr>
              <a:t>maintenance,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reducing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long-term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costs</a:t>
            </a:r>
            <a:r>
              <a:rPr lang="en-IN" sz="1600" spc="-10" dirty="0"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600" dirty="0">
              <a:latin typeface="Calibri"/>
              <a:cs typeface="Calibri"/>
            </a:endParaRPr>
          </a:p>
          <a:p>
            <a:pPr marL="12700">
              <a:lnSpc>
                <a:spcPts val="1895"/>
              </a:lnSpc>
            </a:pPr>
            <a:r>
              <a:rPr sz="1600" spc="-1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Market</a:t>
            </a:r>
            <a:r>
              <a:rPr sz="1600" spc="-3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</a:t>
            </a:r>
            <a:r>
              <a:rPr sz="1600" spc="-1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Feasibility</a:t>
            </a:r>
            <a:endParaRPr sz="1600" dirty="0">
              <a:latin typeface="Franklin Gothic Medium"/>
              <a:cs typeface="Franklin Gothic Medium"/>
            </a:endParaRPr>
          </a:p>
          <a:p>
            <a:pPr marL="12700" marR="457834">
              <a:lnSpc>
                <a:spcPts val="1920"/>
              </a:lnSpc>
              <a:spcBef>
                <a:spcPts val="40"/>
              </a:spcBef>
            </a:pPr>
            <a:r>
              <a:rPr sz="1600" b="1" spc="-10" dirty="0">
                <a:latin typeface="Calibri"/>
                <a:cs typeface="Calibri"/>
              </a:rPr>
              <a:t>Demand</a:t>
            </a:r>
            <a:r>
              <a:rPr sz="1600" b="1" spc="1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for</a:t>
            </a:r>
            <a:r>
              <a:rPr sz="1600" b="1" spc="15" dirty="0">
                <a:latin typeface="Calibri"/>
                <a:cs typeface="Calibri"/>
              </a:rPr>
              <a:t> </a:t>
            </a:r>
            <a:r>
              <a:rPr sz="1600" b="1" spc="-25" dirty="0">
                <a:latin typeface="Calibri"/>
                <a:cs typeface="Calibri"/>
              </a:rPr>
              <a:t>Water</a:t>
            </a:r>
            <a:r>
              <a:rPr sz="1600" b="1" spc="-5" dirty="0">
                <a:latin typeface="Calibri"/>
                <a:cs typeface="Calibri"/>
              </a:rPr>
              <a:t> Quality</a:t>
            </a:r>
            <a:r>
              <a:rPr sz="1600" b="1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Monitoring</a:t>
            </a:r>
            <a:r>
              <a:rPr sz="1600" spc="-5" dirty="0">
                <a:latin typeface="Calibri"/>
                <a:cs typeface="Calibri"/>
              </a:rPr>
              <a:t>: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The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growing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emphasis on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water </a:t>
            </a:r>
            <a:r>
              <a:rPr sz="1600" spc="-5" dirty="0">
                <a:latin typeface="Calibri"/>
                <a:cs typeface="Calibri"/>
              </a:rPr>
              <a:t> </a:t>
            </a:r>
            <a:r>
              <a:rPr sz="1600" spc="-30" dirty="0">
                <a:latin typeface="Calibri"/>
                <a:cs typeface="Calibri"/>
              </a:rPr>
              <a:t>safety,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particularly</a:t>
            </a:r>
            <a:r>
              <a:rPr sz="1600" spc="-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in </a:t>
            </a:r>
            <a:r>
              <a:rPr sz="1600" spc="-10" dirty="0">
                <a:latin typeface="Calibri"/>
                <a:cs typeface="Calibri"/>
              </a:rPr>
              <a:t>developing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regions,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makes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this</a:t>
            </a:r>
            <a:r>
              <a:rPr sz="1600" spc="-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solution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viable</a:t>
            </a:r>
            <a:r>
              <a:rPr sz="1600" spc="-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in</a:t>
            </a:r>
            <a:r>
              <a:rPr sz="1600" spc="-10" dirty="0">
                <a:latin typeface="Calibri"/>
                <a:cs typeface="Calibri"/>
              </a:rPr>
              <a:t> the </a:t>
            </a:r>
            <a:r>
              <a:rPr sz="1600" spc="-345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market</a:t>
            </a:r>
            <a:r>
              <a:rPr lang="en-IN" sz="1600" spc="-15" dirty="0"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 marL="12700">
              <a:lnSpc>
                <a:spcPts val="1855"/>
              </a:lnSpc>
            </a:pPr>
            <a:r>
              <a:rPr sz="1600" b="1" spc="-5" dirty="0">
                <a:latin typeface="Calibri"/>
                <a:cs typeface="Calibri"/>
              </a:rPr>
              <a:t>Wide </a:t>
            </a:r>
            <a:r>
              <a:rPr sz="1600" b="1" spc="-10" dirty="0">
                <a:latin typeface="Calibri"/>
                <a:cs typeface="Calibri"/>
              </a:rPr>
              <a:t>Detection</a:t>
            </a:r>
            <a:r>
              <a:rPr sz="1600" b="1" spc="-5" dirty="0">
                <a:latin typeface="Calibri"/>
                <a:cs typeface="Calibri"/>
              </a:rPr>
              <a:t> Range</a:t>
            </a:r>
            <a:r>
              <a:rPr sz="1600" spc="-5" dirty="0">
                <a:latin typeface="Calibri"/>
                <a:cs typeface="Calibri"/>
              </a:rPr>
              <a:t>: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The sensor's</a:t>
            </a:r>
            <a:r>
              <a:rPr sz="1600" spc="3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ability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to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detect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chlorine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concentrations</a:t>
            </a:r>
            <a:endParaRPr sz="16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1600" spc="-15" dirty="0">
                <a:latin typeface="Calibri"/>
                <a:cs typeface="Calibri"/>
              </a:rPr>
              <a:t>from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0.1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to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500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ppm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20" dirty="0">
                <a:latin typeface="Calibri"/>
                <a:cs typeface="Calibri"/>
              </a:rPr>
              <a:t>covers</a:t>
            </a:r>
            <a:r>
              <a:rPr sz="1600" spc="4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various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water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quality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needs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(household,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industrial)</a:t>
            </a:r>
            <a:r>
              <a:rPr lang="en-IN" sz="1600" spc="-5" dirty="0"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862363" y="1943337"/>
            <a:ext cx="5173345" cy="2971326"/>
          </a:xfrm>
          <a:prstGeom prst="rect">
            <a:avLst/>
          </a:prstGeom>
          <a:ln w="25400">
            <a:solidFill>
              <a:srgbClr val="4F81BC"/>
            </a:solidFill>
          </a:ln>
        </p:spPr>
        <p:txBody>
          <a:bodyPr vert="horz" wrap="square" lIns="0" tIns="49530" rIns="0" bIns="0" rtlCol="0">
            <a:spAutoFit/>
          </a:bodyPr>
          <a:lstStyle/>
          <a:p>
            <a:pPr marL="92075">
              <a:lnSpc>
                <a:spcPts val="1895"/>
              </a:lnSpc>
              <a:spcBef>
                <a:spcPts val="390"/>
              </a:spcBef>
            </a:pPr>
            <a:r>
              <a:rPr sz="1600" spc="-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Operational</a:t>
            </a:r>
            <a:r>
              <a:rPr sz="1600" spc="-4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</a:t>
            </a:r>
            <a:r>
              <a:rPr sz="1600" spc="-1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Feasibility</a:t>
            </a:r>
            <a:endParaRPr sz="1600" dirty="0">
              <a:latin typeface="Franklin Gothic Medium"/>
              <a:cs typeface="Franklin Gothic Medium"/>
            </a:endParaRPr>
          </a:p>
          <a:p>
            <a:pPr marL="92075" marR="862330">
              <a:lnSpc>
                <a:spcPts val="1920"/>
              </a:lnSpc>
              <a:spcBef>
                <a:spcPts val="40"/>
              </a:spcBef>
            </a:pPr>
            <a:r>
              <a:rPr sz="1600" b="1" spc="-10" dirty="0">
                <a:latin typeface="Calibri"/>
                <a:cs typeface="Calibri"/>
              </a:rPr>
              <a:t>Portability</a:t>
            </a:r>
            <a:r>
              <a:rPr sz="1600" spc="-10" dirty="0">
                <a:latin typeface="Calibri"/>
                <a:cs typeface="Calibri"/>
              </a:rPr>
              <a:t>: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The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paper-based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design</a:t>
            </a:r>
            <a:r>
              <a:rPr sz="1600" spc="-10" dirty="0">
                <a:latin typeface="Calibri"/>
                <a:cs typeface="Calibri"/>
              </a:rPr>
              <a:t> allows</a:t>
            </a:r>
            <a:r>
              <a:rPr sz="1600" spc="-5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for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easy </a:t>
            </a:r>
            <a:r>
              <a:rPr sz="1600" spc="-35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transportation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and</a:t>
            </a:r>
            <a:r>
              <a:rPr sz="1600" spc="-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on-site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20" dirty="0">
                <a:latin typeface="Calibri"/>
                <a:cs typeface="Calibri"/>
              </a:rPr>
              <a:t>monitoring​.</a:t>
            </a:r>
            <a:endParaRPr sz="1600" dirty="0">
              <a:latin typeface="Calibri"/>
              <a:cs typeface="Calibri"/>
            </a:endParaRPr>
          </a:p>
          <a:p>
            <a:pPr marL="92075" marR="337820">
              <a:lnSpc>
                <a:spcPts val="1920"/>
              </a:lnSpc>
            </a:pPr>
            <a:r>
              <a:rPr sz="1600" b="1" spc="-10" dirty="0">
                <a:latin typeface="Calibri"/>
                <a:cs typeface="Calibri"/>
              </a:rPr>
              <a:t>Ease </a:t>
            </a:r>
            <a:r>
              <a:rPr sz="1600" b="1" spc="-5" dirty="0">
                <a:latin typeface="Calibri"/>
                <a:cs typeface="Calibri"/>
              </a:rPr>
              <a:t>of</a:t>
            </a:r>
            <a:r>
              <a:rPr sz="1600" b="1" spc="10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Use</a:t>
            </a:r>
            <a:r>
              <a:rPr sz="1600" spc="-5" dirty="0">
                <a:latin typeface="Calibri"/>
                <a:cs typeface="Calibri"/>
              </a:rPr>
              <a:t>: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The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solution </a:t>
            </a:r>
            <a:r>
              <a:rPr sz="1600" spc="-10" dirty="0">
                <a:latin typeface="Calibri"/>
                <a:cs typeface="Calibri"/>
              </a:rPr>
              <a:t>requires</a:t>
            </a:r>
            <a:r>
              <a:rPr sz="1600" spc="3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no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specialized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training, </a:t>
            </a:r>
            <a:r>
              <a:rPr sz="1600" spc="-34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making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it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accessible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for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non-expert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users.</a:t>
            </a:r>
            <a:endParaRPr sz="16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550" dirty="0">
              <a:latin typeface="Calibri"/>
              <a:cs typeface="Calibri"/>
            </a:endParaRPr>
          </a:p>
          <a:p>
            <a:pPr marL="92075">
              <a:lnSpc>
                <a:spcPts val="1895"/>
              </a:lnSpc>
              <a:spcBef>
                <a:spcPts val="5"/>
              </a:spcBef>
            </a:pPr>
            <a:r>
              <a:rPr sz="1600" spc="-1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Potential</a:t>
            </a:r>
            <a:r>
              <a:rPr sz="1600" spc="-1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Challenge</a:t>
            </a:r>
            <a:r>
              <a:rPr sz="1600" spc="-1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and Risk:</a:t>
            </a:r>
            <a:endParaRPr sz="1600" dirty="0">
              <a:latin typeface="Franklin Gothic Medium"/>
              <a:cs typeface="Franklin Gothic Medium"/>
            </a:endParaRPr>
          </a:p>
          <a:p>
            <a:pPr marL="92075" marR="277495">
              <a:lnSpc>
                <a:spcPts val="1920"/>
              </a:lnSpc>
              <a:spcBef>
                <a:spcPts val="40"/>
              </a:spcBef>
            </a:pPr>
            <a:r>
              <a:rPr sz="1600" b="1" spc="-15" dirty="0">
                <a:latin typeface="Calibri"/>
                <a:cs typeface="Calibri"/>
              </a:rPr>
              <a:t>Interference</a:t>
            </a:r>
            <a:r>
              <a:rPr sz="1600" b="1" spc="30" dirty="0">
                <a:latin typeface="Calibri"/>
                <a:cs typeface="Calibri"/>
              </a:rPr>
              <a:t> </a:t>
            </a:r>
            <a:r>
              <a:rPr sz="1600" b="1" spc="-15" dirty="0">
                <a:latin typeface="Calibri"/>
                <a:cs typeface="Calibri"/>
              </a:rPr>
              <a:t>from</a:t>
            </a:r>
            <a:r>
              <a:rPr sz="1600" b="1" spc="1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Other</a:t>
            </a:r>
            <a:r>
              <a:rPr sz="1600" b="1" spc="30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Ions</a:t>
            </a:r>
            <a:r>
              <a:rPr sz="1600" spc="-5" dirty="0">
                <a:latin typeface="Calibri"/>
                <a:cs typeface="Calibri"/>
              </a:rPr>
              <a:t>: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Although</a:t>
            </a:r>
            <a:r>
              <a:rPr sz="1600" spc="-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the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sensor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is 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selective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towards</a:t>
            </a:r>
            <a:r>
              <a:rPr sz="1600" spc="3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free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chlorine,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interference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from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ions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20" dirty="0">
                <a:latin typeface="Calibri"/>
                <a:cs typeface="Calibri"/>
              </a:rPr>
              <a:t>like</a:t>
            </a:r>
            <a:endParaRPr sz="1600" dirty="0">
              <a:latin typeface="Calibri"/>
              <a:cs typeface="Calibri"/>
            </a:endParaRPr>
          </a:p>
          <a:p>
            <a:pPr marL="92075">
              <a:lnSpc>
                <a:spcPts val="1860"/>
              </a:lnSpc>
            </a:pPr>
            <a:r>
              <a:rPr sz="1600" spc="-20" dirty="0">
                <a:latin typeface="Calibri"/>
                <a:cs typeface="Calibri"/>
              </a:rPr>
              <a:t>hydroxides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may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pose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challenges</a:t>
            </a:r>
            <a:r>
              <a:rPr lang="en-IN" sz="1600" spc="-5" dirty="0"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 marL="92075">
              <a:lnSpc>
                <a:spcPts val="1914"/>
              </a:lnSpc>
            </a:pPr>
            <a:r>
              <a:rPr sz="1600" b="1" spc="-5" dirty="0">
                <a:latin typeface="Calibri"/>
                <a:cs typeface="Calibri"/>
              </a:rPr>
              <a:t>Signal</a:t>
            </a:r>
            <a:r>
              <a:rPr sz="1600" b="1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Stability</a:t>
            </a:r>
            <a:r>
              <a:rPr sz="1600" spc="-5" dirty="0">
                <a:latin typeface="Calibri"/>
                <a:cs typeface="Calibri"/>
              </a:rPr>
              <a:t>:</a:t>
            </a:r>
            <a:r>
              <a:rPr sz="1600" spc="-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Ensuring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consistent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Bluetooth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signal</a:t>
            </a:r>
            <a:endParaRPr sz="1600" dirty="0">
              <a:latin typeface="Calibri"/>
              <a:cs typeface="Calibri"/>
            </a:endParaRPr>
          </a:p>
          <a:p>
            <a:pPr marL="92075">
              <a:lnSpc>
                <a:spcPct val="100000"/>
              </a:lnSpc>
              <a:spcBef>
                <a:spcPts val="10"/>
              </a:spcBef>
            </a:pPr>
            <a:r>
              <a:rPr sz="1600" spc="-10" dirty="0">
                <a:latin typeface="Calibri"/>
                <a:cs typeface="Calibri"/>
              </a:rPr>
              <a:t>transmission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in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all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environments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is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crucial</a:t>
            </a:r>
            <a:r>
              <a:rPr lang="en-IN" sz="1600" spc="-5" dirty="0"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02789" y="1001347"/>
            <a:ext cx="6687184" cy="5280025"/>
          </a:xfrm>
          <a:custGeom>
            <a:avLst/>
            <a:gdLst/>
            <a:ahLst/>
            <a:cxnLst/>
            <a:rect l="l" t="t" r="r" b="b"/>
            <a:pathLst>
              <a:path w="6687184" h="5280025">
                <a:moveTo>
                  <a:pt x="0" y="5279898"/>
                </a:moveTo>
                <a:lnTo>
                  <a:pt x="6687184" y="5279898"/>
                </a:lnTo>
                <a:lnTo>
                  <a:pt x="6687184" y="0"/>
                </a:lnTo>
                <a:lnTo>
                  <a:pt x="0" y="0"/>
                </a:lnTo>
                <a:lnTo>
                  <a:pt x="0" y="5279898"/>
                </a:lnTo>
                <a:close/>
              </a:path>
            </a:pathLst>
          </a:custGeom>
          <a:ln w="25400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78035C64-34A5-5137-D5BD-310125AC53E4}"/>
              </a:ext>
            </a:extLst>
          </p:cNvPr>
          <p:cNvSpPr/>
          <p:nvPr/>
        </p:nvSpPr>
        <p:spPr>
          <a:xfrm>
            <a:off x="67765" y="104775"/>
            <a:ext cx="2081530" cy="807085"/>
          </a:xfrm>
          <a:custGeom>
            <a:avLst/>
            <a:gdLst/>
            <a:ahLst/>
            <a:cxnLst/>
            <a:rect l="l" t="t" r="r" b="b"/>
            <a:pathLst>
              <a:path w="2081530" h="807085">
                <a:moveTo>
                  <a:pt x="0" y="403479"/>
                </a:moveTo>
                <a:lnTo>
                  <a:pt x="8109" y="352857"/>
                </a:lnTo>
                <a:lnTo>
                  <a:pt x="31786" y="304115"/>
                </a:lnTo>
                <a:lnTo>
                  <a:pt x="70055" y="257630"/>
                </a:lnTo>
                <a:lnTo>
                  <a:pt x="121942" y="213779"/>
                </a:lnTo>
                <a:lnTo>
                  <a:pt x="186471" y="172941"/>
                </a:lnTo>
                <a:lnTo>
                  <a:pt x="223171" y="153769"/>
                </a:lnTo>
                <a:lnTo>
                  <a:pt x="262667" y="135492"/>
                </a:lnTo>
                <a:lnTo>
                  <a:pt x="304834" y="118157"/>
                </a:lnTo>
                <a:lnTo>
                  <a:pt x="349553" y="101811"/>
                </a:lnTo>
                <a:lnTo>
                  <a:pt x="396701" y="86502"/>
                </a:lnTo>
                <a:lnTo>
                  <a:pt x="446156" y="72276"/>
                </a:lnTo>
                <a:lnTo>
                  <a:pt x="497796" y="59181"/>
                </a:lnTo>
                <a:lnTo>
                  <a:pt x="551499" y="47264"/>
                </a:lnTo>
                <a:lnTo>
                  <a:pt x="607144" y="36572"/>
                </a:lnTo>
                <a:lnTo>
                  <a:pt x="664607" y="27152"/>
                </a:lnTo>
                <a:lnTo>
                  <a:pt x="723769" y="19052"/>
                </a:lnTo>
                <a:lnTo>
                  <a:pt x="784506" y="12319"/>
                </a:lnTo>
                <a:lnTo>
                  <a:pt x="846696" y="7000"/>
                </a:lnTo>
                <a:lnTo>
                  <a:pt x="910219" y="3142"/>
                </a:lnTo>
                <a:lnTo>
                  <a:pt x="974951" y="793"/>
                </a:lnTo>
                <a:lnTo>
                  <a:pt x="1040771" y="0"/>
                </a:lnTo>
                <a:lnTo>
                  <a:pt x="1106585" y="793"/>
                </a:lnTo>
                <a:lnTo>
                  <a:pt x="1171312" y="3142"/>
                </a:lnTo>
                <a:lnTo>
                  <a:pt x="1234829" y="7000"/>
                </a:lnTo>
                <a:lnTo>
                  <a:pt x="1297015" y="12319"/>
                </a:lnTo>
                <a:lnTo>
                  <a:pt x="1357748" y="19052"/>
                </a:lnTo>
                <a:lnTo>
                  <a:pt x="1416906" y="27152"/>
                </a:lnTo>
                <a:lnTo>
                  <a:pt x="1474366" y="36572"/>
                </a:lnTo>
                <a:lnTo>
                  <a:pt x="1530007" y="47264"/>
                </a:lnTo>
                <a:lnTo>
                  <a:pt x="1583708" y="59181"/>
                </a:lnTo>
                <a:lnTo>
                  <a:pt x="1635345" y="72276"/>
                </a:lnTo>
                <a:lnTo>
                  <a:pt x="1684797" y="86502"/>
                </a:lnTo>
                <a:lnTo>
                  <a:pt x="1731943" y="101811"/>
                </a:lnTo>
                <a:lnTo>
                  <a:pt x="1776660" y="118157"/>
                </a:lnTo>
                <a:lnTo>
                  <a:pt x="1818826" y="135492"/>
                </a:lnTo>
                <a:lnTo>
                  <a:pt x="1858319" y="153769"/>
                </a:lnTo>
                <a:lnTo>
                  <a:pt x="1895018" y="172941"/>
                </a:lnTo>
                <a:lnTo>
                  <a:pt x="1928801" y="192960"/>
                </a:lnTo>
                <a:lnTo>
                  <a:pt x="1987129" y="235351"/>
                </a:lnTo>
                <a:lnTo>
                  <a:pt x="2032328" y="280567"/>
                </a:lnTo>
                <a:lnTo>
                  <a:pt x="2063423" y="328228"/>
                </a:lnTo>
                <a:lnTo>
                  <a:pt x="2079437" y="377957"/>
                </a:lnTo>
                <a:lnTo>
                  <a:pt x="2081485" y="403479"/>
                </a:lnTo>
                <a:lnTo>
                  <a:pt x="2079437" y="429001"/>
                </a:lnTo>
                <a:lnTo>
                  <a:pt x="2063423" y="478734"/>
                </a:lnTo>
                <a:lnTo>
                  <a:pt x="2032328" y="526403"/>
                </a:lnTo>
                <a:lnTo>
                  <a:pt x="1987129" y="571628"/>
                </a:lnTo>
                <a:lnTo>
                  <a:pt x="1928801" y="614032"/>
                </a:lnTo>
                <a:lnTo>
                  <a:pt x="1895018" y="634058"/>
                </a:lnTo>
                <a:lnTo>
                  <a:pt x="1858319" y="653237"/>
                </a:lnTo>
                <a:lnTo>
                  <a:pt x="1818826" y="671521"/>
                </a:lnTo>
                <a:lnTo>
                  <a:pt x="1776660" y="688863"/>
                </a:lnTo>
                <a:lnTo>
                  <a:pt x="1731943" y="705217"/>
                </a:lnTo>
                <a:lnTo>
                  <a:pt x="1684797" y="720533"/>
                </a:lnTo>
                <a:lnTo>
                  <a:pt x="1635345" y="734766"/>
                </a:lnTo>
                <a:lnTo>
                  <a:pt x="1583708" y="747868"/>
                </a:lnTo>
                <a:lnTo>
                  <a:pt x="1530007" y="759792"/>
                </a:lnTo>
                <a:lnTo>
                  <a:pt x="1474366" y="770490"/>
                </a:lnTo>
                <a:lnTo>
                  <a:pt x="1416906" y="779915"/>
                </a:lnTo>
                <a:lnTo>
                  <a:pt x="1357748" y="788020"/>
                </a:lnTo>
                <a:lnTo>
                  <a:pt x="1297015" y="794757"/>
                </a:lnTo>
                <a:lnTo>
                  <a:pt x="1234829" y="800079"/>
                </a:lnTo>
                <a:lnTo>
                  <a:pt x="1171312" y="803940"/>
                </a:lnTo>
                <a:lnTo>
                  <a:pt x="1106585" y="806290"/>
                </a:lnTo>
                <a:lnTo>
                  <a:pt x="1040771" y="807085"/>
                </a:lnTo>
                <a:lnTo>
                  <a:pt x="974951" y="806290"/>
                </a:lnTo>
                <a:lnTo>
                  <a:pt x="910219" y="803940"/>
                </a:lnTo>
                <a:lnTo>
                  <a:pt x="846696" y="800079"/>
                </a:lnTo>
                <a:lnTo>
                  <a:pt x="784506" y="794757"/>
                </a:lnTo>
                <a:lnTo>
                  <a:pt x="723769" y="788020"/>
                </a:lnTo>
                <a:lnTo>
                  <a:pt x="664607" y="779915"/>
                </a:lnTo>
                <a:lnTo>
                  <a:pt x="607144" y="770490"/>
                </a:lnTo>
                <a:lnTo>
                  <a:pt x="551499" y="759792"/>
                </a:lnTo>
                <a:lnTo>
                  <a:pt x="497796" y="747868"/>
                </a:lnTo>
                <a:lnTo>
                  <a:pt x="446156" y="734766"/>
                </a:lnTo>
                <a:lnTo>
                  <a:pt x="396701" y="720533"/>
                </a:lnTo>
                <a:lnTo>
                  <a:pt x="349553" y="705217"/>
                </a:lnTo>
                <a:lnTo>
                  <a:pt x="304834" y="688863"/>
                </a:lnTo>
                <a:lnTo>
                  <a:pt x="262667" y="671521"/>
                </a:lnTo>
                <a:lnTo>
                  <a:pt x="223171" y="653237"/>
                </a:lnTo>
                <a:lnTo>
                  <a:pt x="186471" y="634058"/>
                </a:lnTo>
                <a:lnTo>
                  <a:pt x="152687" y="614032"/>
                </a:lnTo>
                <a:lnTo>
                  <a:pt x="94358" y="571628"/>
                </a:lnTo>
                <a:lnTo>
                  <a:pt x="49157" y="526403"/>
                </a:lnTo>
                <a:lnTo>
                  <a:pt x="18062" y="478734"/>
                </a:lnTo>
                <a:lnTo>
                  <a:pt x="2047" y="429001"/>
                </a:lnTo>
                <a:lnTo>
                  <a:pt x="0" y="403479"/>
                </a:lnTo>
                <a:close/>
              </a:path>
            </a:pathLst>
          </a:custGeom>
          <a:ln w="25400">
            <a:solidFill>
              <a:srgbClr val="8063A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4D927F96-9242-01CC-10CF-B7E1CF00B702}"/>
              </a:ext>
            </a:extLst>
          </p:cNvPr>
          <p:cNvSpPr txBox="1"/>
          <p:nvPr/>
        </p:nvSpPr>
        <p:spPr>
          <a:xfrm>
            <a:off x="426438" y="404994"/>
            <a:ext cx="1364184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b="1" spc="-25" dirty="0">
                <a:solidFill>
                  <a:srgbClr val="0099CC"/>
                </a:solidFill>
                <a:latin typeface="Calibri"/>
                <a:cs typeface="Calibri"/>
              </a:rPr>
              <a:t>T</a:t>
            </a:r>
            <a:r>
              <a:rPr lang="en-IN" sz="1800" b="1" spc="-25" dirty="0">
                <a:solidFill>
                  <a:srgbClr val="0099CC"/>
                </a:solidFill>
                <a:latin typeface="Calibri"/>
                <a:cs typeface="Calibri"/>
              </a:rPr>
              <a:t>echn</a:t>
            </a:r>
            <a:r>
              <a:rPr lang="en-IN" b="1" spc="-25" dirty="0">
                <a:solidFill>
                  <a:srgbClr val="0099CC"/>
                </a:solidFill>
                <a:latin typeface="Calibri"/>
                <a:cs typeface="Calibri"/>
              </a:rPr>
              <a:t>o Spark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476DBB-D044-F973-36C6-B75D70C39DE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t>4</a:t>
            </a:fld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40911" y="141554"/>
            <a:ext cx="4715510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dirty="0"/>
              <a:t>IM</a:t>
            </a:r>
            <a:r>
              <a:rPr sz="3200" spc="-240" dirty="0"/>
              <a:t>P</a:t>
            </a:r>
            <a:r>
              <a:rPr sz="3200" dirty="0"/>
              <a:t>ACT</a:t>
            </a:r>
            <a:r>
              <a:rPr sz="3200" spc="-229" dirty="0"/>
              <a:t> </a:t>
            </a:r>
            <a:r>
              <a:rPr sz="3200" dirty="0"/>
              <a:t>AND</a:t>
            </a:r>
            <a:r>
              <a:rPr sz="3200" spc="-15" dirty="0"/>
              <a:t> </a:t>
            </a:r>
            <a:r>
              <a:rPr sz="3200" dirty="0"/>
              <a:t>BENEFITS</a:t>
            </a:r>
          </a:p>
        </p:txBody>
      </p:sp>
      <p:sp>
        <p:nvSpPr>
          <p:cNvPr id="3" name="object 3"/>
          <p:cNvSpPr/>
          <p:nvPr/>
        </p:nvSpPr>
        <p:spPr>
          <a:xfrm>
            <a:off x="102867" y="95885"/>
            <a:ext cx="2081530" cy="807085"/>
          </a:xfrm>
          <a:custGeom>
            <a:avLst/>
            <a:gdLst/>
            <a:ahLst/>
            <a:cxnLst/>
            <a:rect l="l" t="t" r="r" b="b"/>
            <a:pathLst>
              <a:path w="2081530" h="807085">
                <a:moveTo>
                  <a:pt x="0" y="403606"/>
                </a:moveTo>
                <a:lnTo>
                  <a:pt x="8109" y="352982"/>
                </a:lnTo>
                <a:lnTo>
                  <a:pt x="31785" y="304234"/>
                </a:lnTo>
                <a:lnTo>
                  <a:pt x="70055" y="257740"/>
                </a:lnTo>
                <a:lnTo>
                  <a:pt x="121941" y="213877"/>
                </a:lnTo>
                <a:lnTo>
                  <a:pt x="186470" y="173026"/>
                </a:lnTo>
                <a:lnTo>
                  <a:pt x="223170" y="153847"/>
                </a:lnTo>
                <a:lnTo>
                  <a:pt x="262665" y="135563"/>
                </a:lnTo>
                <a:lnTo>
                  <a:pt x="304833" y="118221"/>
                </a:lnTo>
                <a:lnTo>
                  <a:pt x="349551" y="101867"/>
                </a:lnTo>
                <a:lnTo>
                  <a:pt x="396699" y="86551"/>
                </a:lnTo>
                <a:lnTo>
                  <a:pt x="446153" y="72318"/>
                </a:lnTo>
                <a:lnTo>
                  <a:pt x="497793" y="59216"/>
                </a:lnTo>
                <a:lnTo>
                  <a:pt x="551496" y="47292"/>
                </a:lnTo>
                <a:lnTo>
                  <a:pt x="607140" y="36594"/>
                </a:lnTo>
                <a:lnTo>
                  <a:pt x="664604" y="27169"/>
                </a:lnTo>
                <a:lnTo>
                  <a:pt x="723765" y="19064"/>
                </a:lnTo>
                <a:lnTo>
                  <a:pt x="784502" y="12327"/>
                </a:lnTo>
                <a:lnTo>
                  <a:pt x="846693" y="7005"/>
                </a:lnTo>
                <a:lnTo>
                  <a:pt x="910215" y="3144"/>
                </a:lnTo>
                <a:lnTo>
                  <a:pt x="974947" y="794"/>
                </a:lnTo>
                <a:lnTo>
                  <a:pt x="1040767" y="0"/>
                </a:lnTo>
                <a:lnTo>
                  <a:pt x="1106587" y="794"/>
                </a:lnTo>
                <a:lnTo>
                  <a:pt x="1171319" y="3144"/>
                </a:lnTo>
                <a:lnTo>
                  <a:pt x="1234841" y="7005"/>
                </a:lnTo>
                <a:lnTo>
                  <a:pt x="1297032" y="12327"/>
                </a:lnTo>
                <a:lnTo>
                  <a:pt x="1357768" y="19064"/>
                </a:lnTo>
                <a:lnTo>
                  <a:pt x="1416930" y="27169"/>
                </a:lnTo>
                <a:lnTo>
                  <a:pt x="1474393" y="36594"/>
                </a:lnTo>
                <a:lnTo>
                  <a:pt x="1530037" y="47292"/>
                </a:lnTo>
                <a:lnTo>
                  <a:pt x="1583740" y="59216"/>
                </a:lnTo>
                <a:lnTo>
                  <a:pt x="1635380" y="72318"/>
                </a:lnTo>
                <a:lnTo>
                  <a:pt x="1684834" y="86551"/>
                </a:lnTo>
                <a:lnTo>
                  <a:pt x="1731982" y="101867"/>
                </a:lnTo>
                <a:lnTo>
                  <a:pt x="1776700" y="118221"/>
                </a:lnTo>
                <a:lnTo>
                  <a:pt x="1818868" y="135563"/>
                </a:lnTo>
                <a:lnTo>
                  <a:pt x="1858363" y="153847"/>
                </a:lnTo>
                <a:lnTo>
                  <a:pt x="1895063" y="173026"/>
                </a:lnTo>
                <a:lnTo>
                  <a:pt x="1928846" y="193052"/>
                </a:lnTo>
                <a:lnTo>
                  <a:pt x="1987175" y="235456"/>
                </a:lnTo>
                <a:lnTo>
                  <a:pt x="2032375" y="280681"/>
                </a:lnTo>
                <a:lnTo>
                  <a:pt x="2063470" y="328350"/>
                </a:lnTo>
                <a:lnTo>
                  <a:pt x="2079484" y="378083"/>
                </a:lnTo>
                <a:lnTo>
                  <a:pt x="2081532" y="403606"/>
                </a:lnTo>
                <a:lnTo>
                  <a:pt x="2079484" y="429114"/>
                </a:lnTo>
                <a:lnTo>
                  <a:pt x="2063470" y="478822"/>
                </a:lnTo>
                <a:lnTo>
                  <a:pt x="2032375" y="526470"/>
                </a:lnTo>
                <a:lnTo>
                  <a:pt x="1987175" y="571678"/>
                </a:lnTo>
                <a:lnTo>
                  <a:pt x="1928846" y="614068"/>
                </a:lnTo>
                <a:lnTo>
                  <a:pt x="1895063" y="634088"/>
                </a:lnTo>
                <a:lnTo>
                  <a:pt x="1858363" y="653261"/>
                </a:lnTo>
                <a:lnTo>
                  <a:pt x="1818868" y="671541"/>
                </a:lnTo>
                <a:lnTo>
                  <a:pt x="1776700" y="688879"/>
                </a:lnTo>
                <a:lnTo>
                  <a:pt x="1731982" y="705229"/>
                </a:lnTo>
                <a:lnTo>
                  <a:pt x="1684834" y="720543"/>
                </a:lnTo>
                <a:lnTo>
                  <a:pt x="1635380" y="734773"/>
                </a:lnTo>
                <a:lnTo>
                  <a:pt x="1583740" y="747873"/>
                </a:lnTo>
                <a:lnTo>
                  <a:pt x="1530037" y="759795"/>
                </a:lnTo>
                <a:lnTo>
                  <a:pt x="1474393" y="770492"/>
                </a:lnTo>
                <a:lnTo>
                  <a:pt x="1416930" y="779916"/>
                </a:lnTo>
                <a:lnTo>
                  <a:pt x="1357768" y="788020"/>
                </a:lnTo>
                <a:lnTo>
                  <a:pt x="1297032" y="794757"/>
                </a:lnTo>
                <a:lnTo>
                  <a:pt x="1234841" y="800079"/>
                </a:lnTo>
                <a:lnTo>
                  <a:pt x="1171319" y="803940"/>
                </a:lnTo>
                <a:lnTo>
                  <a:pt x="1106587" y="806290"/>
                </a:lnTo>
                <a:lnTo>
                  <a:pt x="1040767" y="807085"/>
                </a:lnTo>
                <a:lnTo>
                  <a:pt x="974947" y="806290"/>
                </a:lnTo>
                <a:lnTo>
                  <a:pt x="910215" y="803940"/>
                </a:lnTo>
                <a:lnTo>
                  <a:pt x="846693" y="800079"/>
                </a:lnTo>
                <a:lnTo>
                  <a:pt x="784502" y="794757"/>
                </a:lnTo>
                <a:lnTo>
                  <a:pt x="723765" y="788020"/>
                </a:lnTo>
                <a:lnTo>
                  <a:pt x="664604" y="779916"/>
                </a:lnTo>
                <a:lnTo>
                  <a:pt x="607140" y="770492"/>
                </a:lnTo>
                <a:lnTo>
                  <a:pt x="551496" y="759795"/>
                </a:lnTo>
                <a:lnTo>
                  <a:pt x="497793" y="747873"/>
                </a:lnTo>
                <a:lnTo>
                  <a:pt x="446153" y="734773"/>
                </a:lnTo>
                <a:lnTo>
                  <a:pt x="396699" y="720543"/>
                </a:lnTo>
                <a:lnTo>
                  <a:pt x="349551" y="705229"/>
                </a:lnTo>
                <a:lnTo>
                  <a:pt x="304833" y="688879"/>
                </a:lnTo>
                <a:lnTo>
                  <a:pt x="262665" y="671541"/>
                </a:lnTo>
                <a:lnTo>
                  <a:pt x="223170" y="653261"/>
                </a:lnTo>
                <a:lnTo>
                  <a:pt x="186470" y="634088"/>
                </a:lnTo>
                <a:lnTo>
                  <a:pt x="152686" y="614068"/>
                </a:lnTo>
                <a:lnTo>
                  <a:pt x="94357" y="571678"/>
                </a:lnTo>
                <a:lnTo>
                  <a:pt x="49157" y="526470"/>
                </a:lnTo>
                <a:lnTo>
                  <a:pt x="18062" y="478822"/>
                </a:lnTo>
                <a:lnTo>
                  <a:pt x="2047" y="429114"/>
                </a:lnTo>
                <a:lnTo>
                  <a:pt x="0" y="403606"/>
                </a:lnTo>
                <a:close/>
              </a:path>
            </a:pathLst>
          </a:custGeom>
          <a:ln w="25400">
            <a:solidFill>
              <a:srgbClr val="8063A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085439" y="1876692"/>
            <a:ext cx="5813425" cy="3250249"/>
          </a:xfrm>
          <a:prstGeom prst="rect">
            <a:avLst/>
          </a:prstGeom>
          <a:ln w="25400">
            <a:solidFill>
              <a:srgbClr val="4F81BC"/>
            </a:solidFill>
          </a:ln>
        </p:spPr>
        <p:txBody>
          <a:bodyPr vert="horz" wrap="square" lIns="0" tIns="31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2000" dirty="0">
              <a:latin typeface="Times New Roman"/>
              <a:cs typeface="Times New Roman"/>
            </a:endParaRPr>
          </a:p>
          <a:p>
            <a:pPr marL="159385">
              <a:lnSpc>
                <a:spcPts val="1895"/>
              </a:lnSpc>
            </a:pPr>
            <a:r>
              <a:rPr sz="1600" spc="-1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Positive</a:t>
            </a:r>
            <a:r>
              <a:rPr sz="1600" spc="-4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Impact:</a:t>
            </a:r>
            <a:endParaRPr sz="1600" dirty="0">
              <a:latin typeface="Franklin Gothic Medium"/>
              <a:cs typeface="Franklin Gothic Medium"/>
            </a:endParaRPr>
          </a:p>
          <a:p>
            <a:pPr marL="445770" marR="314325" indent="-287020">
              <a:lnSpc>
                <a:spcPts val="1920"/>
              </a:lnSpc>
              <a:spcBef>
                <a:spcPts val="40"/>
              </a:spcBef>
              <a:buFont typeface="Wingdings"/>
              <a:buChar char=""/>
              <a:tabLst>
                <a:tab pos="446405" algn="l"/>
              </a:tabLst>
            </a:pPr>
            <a:r>
              <a:rPr sz="1600" b="1" spc="-15" dirty="0">
                <a:latin typeface="Calibri"/>
                <a:cs typeface="Calibri"/>
              </a:rPr>
              <a:t>Improvement:</a:t>
            </a:r>
            <a:r>
              <a:rPr sz="1600" b="1" spc="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Accurate,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real-time chlorine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detection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for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safe </a:t>
            </a:r>
            <a:r>
              <a:rPr sz="1600" spc="-345" dirty="0">
                <a:latin typeface="Calibri"/>
                <a:cs typeface="Calibri"/>
              </a:rPr>
              <a:t> </a:t>
            </a:r>
            <a:r>
              <a:rPr sz="1600" spc="-40" dirty="0">
                <a:latin typeface="Calibri"/>
                <a:cs typeface="Calibri"/>
              </a:rPr>
              <a:t>water.</a:t>
            </a:r>
            <a:endParaRPr sz="1600" dirty="0">
              <a:latin typeface="Calibri"/>
              <a:cs typeface="Calibri"/>
            </a:endParaRPr>
          </a:p>
          <a:p>
            <a:pPr marL="445770" indent="-287020">
              <a:lnSpc>
                <a:spcPts val="1855"/>
              </a:lnSpc>
              <a:buFont typeface="Wingdings"/>
              <a:buChar char=""/>
              <a:tabLst>
                <a:tab pos="446405" algn="l"/>
              </a:tabLst>
            </a:pPr>
            <a:r>
              <a:rPr sz="1600" b="1" spc="-10" dirty="0">
                <a:latin typeface="Calibri"/>
                <a:cs typeface="Calibri"/>
              </a:rPr>
              <a:t>Economical:</a:t>
            </a:r>
            <a:r>
              <a:rPr sz="1600" b="1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Low-cost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materials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and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fabrication.</a:t>
            </a:r>
            <a:endParaRPr sz="1600" dirty="0">
              <a:latin typeface="Calibri"/>
              <a:cs typeface="Calibri"/>
            </a:endParaRPr>
          </a:p>
          <a:p>
            <a:pPr marL="445770" indent="-287020">
              <a:lnSpc>
                <a:spcPct val="100000"/>
              </a:lnSpc>
              <a:buFont typeface="Wingdings"/>
              <a:buChar char=""/>
              <a:tabLst>
                <a:tab pos="446405" algn="l"/>
              </a:tabLst>
            </a:pPr>
            <a:r>
              <a:rPr sz="1600" b="1" spc="-5" dirty="0">
                <a:latin typeface="Calibri"/>
                <a:cs typeface="Calibri"/>
              </a:rPr>
              <a:t>New</a:t>
            </a:r>
            <a:r>
              <a:rPr sz="1600" b="1" spc="-15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Opportunities:</a:t>
            </a:r>
            <a:r>
              <a:rPr sz="1600" b="1" spc="2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Access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to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on-site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water</a:t>
            </a:r>
            <a:r>
              <a:rPr sz="1600" spc="-5" dirty="0">
                <a:latin typeface="Calibri"/>
                <a:cs typeface="Calibri"/>
              </a:rPr>
              <a:t> testing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in</a:t>
            </a:r>
            <a:endParaRPr sz="1600" dirty="0">
              <a:latin typeface="Calibri"/>
              <a:cs typeface="Calibri"/>
            </a:endParaRPr>
          </a:p>
          <a:p>
            <a:pPr marL="445770">
              <a:lnSpc>
                <a:spcPct val="100000"/>
              </a:lnSpc>
            </a:pPr>
            <a:r>
              <a:rPr sz="1600" spc="-15" dirty="0">
                <a:latin typeface="Calibri"/>
                <a:cs typeface="Calibri"/>
              </a:rPr>
              <a:t>rural/remote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areas</a:t>
            </a:r>
            <a:r>
              <a:rPr lang="en-IN" sz="1600" spc="-10" dirty="0"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 marL="445770" indent="-287020">
              <a:lnSpc>
                <a:spcPct val="100000"/>
              </a:lnSpc>
              <a:buFont typeface="Wingdings"/>
              <a:buChar char=""/>
              <a:tabLst>
                <a:tab pos="446405" algn="l"/>
              </a:tabLst>
            </a:pPr>
            <a:r>
              <a:rPr sz="1600" b="1" dirty="0">
                <a:latin typeface="Calibri"/>
                <a:cs typeface="Calibri"/>
              </a:rPr>
              <a:t>Social</a:t>
            </a:r>
            <a:r>
              <a:rPr sz="1600" b="1" spc="-10" dirty="0">
                <a:latin typeface="Calibri"/>
                <a:cs typeface="Calibri"/>
              </a:rPr>
              <a:t> Benefits:</a:t>
            </a:r>
            <a:r>
              <a:rPr sz="1600" b="1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Better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public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health,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community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empowerment.</a:t>
            </a:r>
            <a:endParaRPr sz="16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Wingdings"/>
              <a:buChar char=""/>
            </a:pPr>
            <a:endParaRPr sz="1600" dirty="0">
              <a:latin typeface="Calibri"/>
              <a:cs typeface="Calibri"/>
            </a:endParaRPr>
          </a:p>
          <a:p>
            <a:pPr marL="159385">
              <a:lnSpc>
                <a:spcPts val="1895"/>
              </a:lnSpc>
            </a:pPr>
            <a:r>
              <a:rPr sz="1600" spc="-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Negative</a:t>
            </a:r>
            <a:r>
              <a:rPr sz="1600" spc="-5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Impact:</a:t>
            </a:r>
            <a:endParaRPr sz="1600" dirty="0">
              <a:latin typeface="Franklin Gothic Medium"/>
              <a:cs typeface="Franklin Gothic Medium"/>
            </a:endParaRPr>
          </a:p>
          <a:p>
            <a:pPr marL="445770" indent="-287020">
              <a:lnSpc>
                <a:spcPts val="1895"/>
              </a:lnSpc>
              <a:buFont typeface="Wingdings"/>
              <a:buChar char=""/>
              <a:tabLst>
                <a:tab pos="446405" algn="l"/>
              </a:tabLst>
            </a:pPr>
            <a:r>
              <a:rPr sz="1600" b="1" spc="-10" dirty="0">
                <a:latin typeface="Calibri"/>
                <a:cs typeface="Calibri"/>
              </a:rPr>
              <a:t>Cost:</a:t>
            </a:r>
            <a:r>
              <a:rPr sz="1600" b="1" spc="-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Initial</a:t>
            </a:r>
            <a:r>
              <a:rPr sz="1600" spc="-4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setup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and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scaling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production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costs</a:t>
            </a:r>
            <a:r>
              <a:rPr lang="en-IN" sz="1600" spc="-10" dirty="0"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  <a:p>
            <a:pPr marL="445770" indent="-287020">
              <a:lnSpc>
                <a:spcPct val="100000"/>
              </a:lnSpc>
              <a:buFont typeface="Wingdings"/>
              <a:buChar char=""/>
              <a:tabLst>
                <a:tab pos="446405" algn="l"/>
              </a:tabLst>
            </a:pPr>
            <a:r>
              <a:rPr sz="1600" b="1" spc="-20" dirty="0">
                <a:latin typeface="Calibri"/>
                <a:cs typeface="Calibri"/>
              </a:rPr>
              <a:t>Technology</a:t>
            </a:r>
            <a:r>
              <a:rPr sz="1600" b="1" spc="15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Adoption:</a:t>
            </a:r>
            <a:r>
              <a:rPr sz="1600" b="1" spc="4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Resistance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and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training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needs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in </a:t>
            </a:r>
            <a:r>
              <a:rPr sz="1600" dirty="0">
                <a:latin typeface="Calibri"/>
                <a:cs typeface="Calibri"/>
              </a:rPr>
              <a:t>low-</a:t>
            </a:r>
          </a:p>
          <a:p>
            <a:pPr marL="445770">
              <a:lnSpc>
                <a:spcPct val="100000"/>
              </a:lnSpc>
              <a:spcBef>
                <a:spcPts val="15"/>
              </a:spcBef>
            </a:pPr>
            <a:r>
              <a:rPr sz="1600" spc="-15" dirty="0">
                <a:latin typeface="Calibri"/>
                <a:cs typeface="Calibri"/>
              </a:rPr>
              <a:t>resource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settings</a:t>
            </a:r>
            <a:r>
              <a:rPr lang="en-IN" sz="1600" spc="-10" dirty="0">
                <a:latin typeface="Calibri"/>
                <a:cs typeface="Calibri"/>
              </a:rPr>
              <a:t>.</a:t>
            </a:r>
            <a:endParaRPr sz="1600" dirty="0">
              <a:latin typeface="Calibri"/>
              <a:cs typeface="Calibri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02867" y="1416158"/>
            <a:ext cx="5813425" cy="4718685"/>
          </a:xfrm>
          <a:custGeom>
            <a:avLst/>
            <a:gdLst/>
            <a:ahLst/>
            <a:cxnLst/>
            <a:rect l="l" t="t" r="r" b="b"/>
            <a:pathLst>
              <a:path w="5813425" h="4718685">
                <a:moveTo>
                  <a:pt x="0" y="4718558"/>
                </a:moveTo>
                <a:lnTo>
                  <a:pt x="5813424" y="4718558"/>
                </a:lnTo>
                <a:lnTo>
                  <a:pt x="5813424" y="0"/>
                </a:lnTo>
                <a:lnTo>
                  <a:pt x="0" y="0"/>
                </a:lnTo>
                <a:lnTo>
                  <a:pt x="0" y="4718558"/>
                </a:lnTo>
                <a:close/>
              </a:path>
            </a:pathLst>
          </a:custGeom>
          <a:ln w="25400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272014" y="923186"/>
            <a:ext cx="5107940" cy="5011628"/>
          </a:xfrm>
          <a:prstGeom prst="rect">
            <a:avLst/>
          </a:prstGeom>
        </p:spPr>
        <p:txBody>
          <a:bodyPr vert="horz" wrap="square" lIns="0" tIns="170180" rIns="0" bIns="0" rtlCol="0">
            <a:spAutoFit/>
          </a:bodyPr>
          <a:lstStyle/>
          <a:p>
            <a:pPr marL="147320">
              <a:lnSpc>
                <a:spcPct val="100000"/>
              </a:lnSpc>
              <a:spcBef>
                <a:spcPts val="1340"/>
              </a:spcBef>
            </a:pPr>
            <a:r>
              <a:rPr sz="1800" b="1" spc="-5" dirty="0">
                <a:latin typeface="Calibri"/>
                <a:cs typeface="Calibri"/>
              </a:rPr>
              <a:t>Benefits</a:t>
            </a:r>
            <a:r>
              <a:rPr sz="1800" b="1" spc="-4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of</a:t>
            </a:r>
            <a:r>
              <a:rPr sz="1800" b="1" spc="-1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the</a:t>
            </a:r>
            <a:r>
              <a:rPr sz="1800" b="1" spc="-15" dirty="0">
                <a:latin typeface="Calibri"/>
                <a:cs typeface="Calibri"/>
              </a:rPr>
              <a:t> </a:t>
            </a:r>
            <a:r>
              <a:rPr sz="1800" b="1" spc="-5" dirty="0">
                <a:latin typeface="Calibri"/>
                <a:cs typeface="Calibri"/>
              </a:rPr>
              <a:t>Solution</a:t>
            </a:r>
            <a:endParaRPr sz="1800" dirty="0">
              <a:latin typeface="Calibri"/>
              <a:cs typeface="Calibri"/>
            </a:endParaRPr>
          </a:p>
          <a:p>
            <a:pPr marL="12700">
              <a:lnSpc>
                <a:spcPts val="1895"/>
              </a:lnSpc>
              <a:spcBef>
                <a:spcPts val="1095"/>
              </a:spcBef>
            </a:pPr>
            <a:r>
              <a:rPr sz="1600" spc="-1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Social</a:t>
            </a:r>
            <a:r>
              <a:rPr sz="1600" spc="-2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</a:t>
            </a:r>
            <a:r>
              <a:rPr sz="1600" spc="-1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Benefits:</a:t>
            </a:r>
            <a:endParaRPr sz="1600" dirty="0">
              <a:latin typeface="Franklin Gothic Medium"/>
              <a:cs typeface="Franklin Gothic Medium"/>
            </a:endParaRPr>
          </a:p>
          <a:p>
            <a:pPr marL="299085" indent="-287020">
              <a:lnSpc>
                <a:spcPts val="1895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10" dirty="0">
                <a:latin typeface="Calibri"/>
                <a:cs typeface="Calibri"/>
              </a:rPr>
              <a:t>Improved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access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to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water</a:t>
            </a:r>
            <a:r>
              <a:rPr sz="1600" spc="-5" dirty="0">
                <a:latin typeface="Calibri"/>
                <a:cs typeface="Calibri"/>
              </a:rPr>
              <a:t> quality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testing.</a:t>
            </a:r>
            <a:endParaRPr sz="1600" dirty="0">
              <a:latin typeface="Calibri"/>
              <a:cs typeface="Calibri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15" dirty="0">
                <a:latin typeface="Calibri"/>
                <a:cs typeface="Calibri"/>
              </a:rPr>
              <a:t>Empowers</a:t>
            </a:r>
            <a:r>
              <a:rPr sz="1600" spc="5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communities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20" dirty="0">
                <a:latin typeface="Calibri"/>
                <a:cs typeface="Calibri"/>
              </a:rPr>
              <a:t>for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independent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monitoring.</a:t>
            </a:r>
            <a:endParaRPr sz="1600" dirty="0">
              <a:latin typeface="Calibri"/>
              <a:cs typeface="Calibri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10" dirty="0">
                <a:latin typeface="Calibri"/>
                <a:cs typeface="Calibri"/>
              </a:rPr>
              <a:t>Reduces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health</a:t>
            </a:r>
            <a:r>
              <a:rPr sz="1600" spc="-10" dirty="0">
                <a:latin typeface="Calibri"/>
                <a:cs typeface="Calibri"/>
              </a:rPr>
              <a:t> risks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by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ensuring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safe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chlorine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levels.</a:t>
            </a:r>
            <a:endParaRPr sz="16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Wingdings"/>
              <a:buChar char=""/>
            </a:pPr>
            <a:endParaRPr sz="1600" dirty="0">
              <a:latin typeface="Calibri"/>
              <a:cs typeface="Calibri"/>
            </a:endParaRPr>
          </a:p>
          <a:p>
            <a:pPr marL="12700">
              <a:lnSpc>
                <a:spcPts val="1905"/>
              </a:lnSpc>
            </a:pPr>
            <a:r>
              <a:rPr sz="1600" spc="-1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Economic</a:t>
            </a:r>
            <a:r>
              <a:rPr sz="160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Benefits:</a:t>
            </a:r>
            <a:endParaRPr sz="1600" dirty="0">
              <a:latin typeface="Franklin Gothic Medium"/>
              <a:cs typeface="Franklin Gothic Medium"/>
            </a:endParaRPr>
          </a:p>
          <a:p>
            <a:pPr marL="299085" indent="-287020">
              <a:lnSpc>
                <a:spcPts val="1905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10" dirty="0">
                <a:latin typeface="Calibri"/>
                <a:cs typeface="Calibri"/>
              </a:rPr>
              <a:t>Increases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productivity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with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simplified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processes.</a:t>
            </a:r>
            <a:endParaRPr sz="1600" dirty="0">
              <a:latin typeface="Calibri"/>
              <a:cs typeface="Calibri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10" dirty="0">
                <a:latin typeface="Calibri"/>
                <a:cs typeface="Calibri"/>
              </a:rPr>
              <a:t>Cost-effective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compared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to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traditional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methods.</a:t>
            </a:r>
            <a:endParaRPr sz="1600" dirty="0">
              <a:latin typeface="Calibri"/>
              <a:cs typeface="Calibri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"/>
              <a:tabLst>
                <a:tab pos="299720" algn="l"/>
              </a:tabLst>
            </a:pPr>
            <a:r>
              <a:rPr sz="1600" spc="-5" dirty="0">
                <a:latin typeface="Calibri"/>
                <a:cs typeface="Calibri"/>
              </a:rPr>
              <a:t>Expands</a:t>
            </a:r>
            <a:r>
              <a:rPr sz="1600" spc="-15" dirty="0">
                <a:latin typeface="Calibri"/>
                <a:cs typeface="Calibri"/>
              </a:rPr>
              <a:t> market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for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affordable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water testing solutions.</a:t>
            </a:r>
            <a:endParaRPr sz="16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00" dirty="0">
              <a:latin typeface="Calibri"/>
              <a:cs typeface="Calibri"/>
            </a:endParaRPr>
          </a:p>
          <a:p>
            <a:pPr marL="12700">
              <a:lnSpc>
                <a:spcPts val="1895"/>
              </a:lnSpc>
            </a:pPr>
            <a:r>
              <a:rPr sz="1600" spc="-10" dirty="0">
                <a:solidFill>
                  <a:srgbClr val="4F81BC"/>
                </a:solidFill>
                <a:latin typeface="Franklin Gothic Medium"/>
                <a:cs typeface="Franklin Gothic Medium"/>
              </a:rPr>
              <a:t>Environmental</a:t>
            </a:r>
            <a:r>
              <a:rPr sz="1600" spc="-2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 </a:t>
            </a:r>
            <a:r>
              <a:rPr sz="1600" spc="-5" dirty="0">
                <a:solidFill>
                  <a:srgbClr val="4F81BC"/>
                </a:solidFill>
                <a:latin typeface="Franklin Gothic Medium"/>
                <a:cs typeface="Franklin Gothic Medium"/>
              </a:rPr>
              <a:t>Benefits:</a:t>
            </a:r>
            <a:endParaRPr sz="1600" dirty="0">
              <a:latin typeface="Franklin Gothic Medium"/>
              <a:cs typeface="Franklin Gothic Medium"/>
            </a:endParaRPr>
          </a:p>
          <a:p>
            <a:pPr marL="298450" indent="-285750">
              <a:lnSpc>
                <a:spcPts val="1895"/>
              </a:lnSpc>
              <a:buFont typeface="Wingdings" panose="05000000000000000000" pitchFamily="2" charset="2"/>
              <a:buChar char="v"/>
            </a:pPr>
            <a:r>
              <a:rPr sz="1600" b="1" spc="-10" dirty="0">
                <a:latin typeface="Calibri"/>
                <a:cs typeface="Calibri"/>
              </a:rPr>
              <a:t>Energy</a:t>
            </a:r>
            <a:r>
              <a:rPr sz="1600" b="1" spc="2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Efficiency:</a:t>
            </a:r>
            <a:r>
              <a:rPr sz="1600" b="1" spc="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Low</a:t>
            </a:r>
            <a:r>
              <a:rPr sz="1600" spc="3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energy</a:t>
            </a:r>
            <a:r>
              <a:rPr sz="1600" spc="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requirements</a:t>
            </a:r>
            <a:r>
              <a:rPr sz="1600" spc="3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due </a:t>
            </a:r>
            <a:r>
              <a:rPr sz="1600" spc="-10" dirty="0">
                <a:latin typeface="Calibri"/>
                <a:cs typeface="Calibri"/>
              </a:rPr>
              <a:t>to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simple</a:t>
            </a:r>
            <a:endParaRPr sz="16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lang="en-IN" sz="1600" spc="-10" dirty="0">
                <a:latin typeface="Calibri"/>
                <a:cs typeface="Calibri"/>
              </a:rPr>
              <a:t>      </a:t>
            </a:r>
            <a:r>
              <a:rPr sz="1600" spc="-10" dirty="0">
                <a:latin typeface="Calibri"/>
                <a:cs typeface="Calibri"/>
              </a:rPr>
              <a:t>fabrication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and</a:t>
            </a:r>
            <a:r>
              <a:rPr sz="1600" spc="-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minimal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electronic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components.</a:t>
            </a:r>
            <a:endParaRPr sz="1600" dirty="0">
              <a:latin typeface="Calibri"/>
              <a:cs typeface="Calibri"/>
            </a:endParaRPr>
          </a:p>
          <a:p>
            <a:pPr marL="298450" marR="7112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sz="1600" b="1" spc="-10" dirty="0">
                <a:latin typeface="Calibri"/>
                <a:cs typeface="Calibri"/>
              </a:rPr>
              <a:t>Reduction</a:t>
            </a:r>
            <a:r>
              <a:rPr sz="1600" b="1" spc="20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in</a:t>
            </a:r>
            <a:r>
              <a:rPr sz="1600" b="1" dirty="0">
                <a:latin typeface="Calibri"/>
                <a:cs typeface="Calibri"/>
              </a:rPr>
              <a:t> </a:t>
            </a:r>
            <a:r>
              <a:rPr sz="1600" b="1" spc="-20" dirty="0">
                <a:latin typeface="Calibri"/>
                <a:cs typeface="Calibri"/>
              </a:rPr>
              <a:t>Waste:</a:t>
            </a:r>
            <a:r>
              <a:rPr sz="1600" b="1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Paper-based,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disposable</a:t>
            </a:r>
            <a:r>
              <a:rPr sz="1600" spc="-15" dirty="0">
                <a:latin typeface="Calibri"/>
                <a:cs typeface="Calibri"/>
              </a:rPr>
              <a:t> sensors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reduce </a:t>
            </a:r>
            <a:r>
              <a:rPr sz="1600" spc="-34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electronic</a:t>
            </a:r>
            <a:r>
              <a:rPr sz="1600" spc="1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waste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compared</a:t>
            </a:r>
            <a:r>
              <a:rPr sz="1600" spc="3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to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traditional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devices.</a:t>
            </a:r>
            <a:endParaRPr sz="1600" dirty="0">
              <a:latin typeface="Calibri"/>
              <a:cs typeface="Calibri"/>
            </a:endParaRPr>
          </a:p>
          <a:p>
            <a:pPr marL="298450" marR="5080" indent="-285750">
              <a:lnSpc>
                <a:spcPts val="1930"/>
              </a:lnSpc>
              <a:spcBef>
                <a:spcPts val="60"/>
              </a:spcBef>
              <a:buFont typeface="Wingdings" panose="05000000000000000000" pitchFamily="2" charset="2"/>
              <a:buChar char="v"/>
            </a:pPr>
            <a:r>
              <a:rPr sz="1600" b="1" spc="-5" dirty="0">
                <a:latin typeface="Calibri"/>
                <a:cs typeface="Calibri"/>
              </a:rPr>
              <a:t>Sustainability:</a:t>
            </a:r>
            <a:r>
              <a:rPr sz="1600" b="1" dirty="0">
                <a:latin typeface="Calibri"/>
                <a:cs typeface="Calibri"/>
              </a:rPr>
              <a:t> </a:t>
            </a:r>
            <a:r>
              <a:rPr sz="1600" spc="-15" dirty="0">
                <a:latin typeface="Calibri"/>
                <a:cs typeface="Calibri"/>
              </a:rPr>
              <a:t>Encourages</a:t>
            </a:r>
            <a:r>
              <a:rPr sz="1600" spc="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sustainable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water</a:t>
            </a:r>
            <a:r>
              <a:rPr sz="1600" spc="-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management </a:t>
            </a:r>
            <a:r>
              <a:rPr sz="1600" spc="-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practices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by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making</a:t>
            </a:r>
            <a:r>
              <a:rPr sz="1600" spc="-10" dirty="0">
                <a:latin typeface="Calibri"/>
                <a:cs typeface="Calibri"/>
              </a:rPr>
              <a:t> regular</a:t>
            </a:r>
            <a:r>
              <a:rPr sz="1600" spc="1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water</a:t>
            </a:r>
            <a:r>
              <a:rPr sz="1600" spc="-5" dirty="0">
                <a:latin typeface="Calibri"/>
                <a:cs typeface="Calibri"/>
              </a:rPr>
              <a:t> quality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spc="-5" dirty="0">
                <a:latin typeface="Calibri"/>
                <a:cs typeface="Calibri"/>
              </a:rPr>
              <a:t>monitoring</a:t>
            </a:r>
            <a:r>
              <a:rPr sz="1600" spc="5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feasible.</a:t>
            </a:r>
            <a:endParaRPr sz="1600" dirty="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91728" y="1116438"/>
            <a:ext cx="383095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Calibri"/>
                <a:cs typeface="Calibri"/>
              </a:rPr>
              <a:t>Potential</a:t>
            </a:r>
            <a:r>
              <a:rPr sz="1800" b="1" spc="-5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Impact</a:t>
            </a:r>
            <a:r>
              <a:rPr sz="1800" b="1" spc="-1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on</a:t>
            </a:r>
            <a:r>
              <a:rPr sz="1800" b="1" spc="-1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the</a:t>
            </a:r>
            <a:r>
              <a:rPr sz="1800" b="1" spc="-20" dirty="0">
                <a:latin typeface="Calibri"/>
                <a:cs typeface="Calibri"/>
              </a:rPr>
              <a:t> </a:t>
            </a:r>
            <a:r>
              <a:rPr sz="1800" b="1" spc="-35" dirty="0">
                <a:latin typeface="Calibri"/>
                <a:cs typeface="Calibri"/>
              </a:rPr>
              <a:t>Target</a:t>
            </a:r>
            <a:r>
              <a:rPr sz="1800" b="1" spc="-10" dirty="0">
                <a:latin typeface="Calibri"/>
                <a:cs typeface="Calibri"/>
              </a:rPr>
              <a:t> </a:t>
            </a:r>
            <a:r>
              <a:rPr sz="1800" b="1" spc="-5" dirty="0">
                <a:latin typeface="Calibri"/>
                <a:cs typeface="Calibri"/>
              </a:rPr>
              <a:t>Audience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19" name="object 4">
            <a:extLst>
              <a:ext uri="{FF2B5EF4-FFF2-40B4-BE49-F238E27FC236}">
                <a16:creationId xmlns:a16="http://schemas.microsoft.com/office/drawing/2014/main" id="{CBB0BAAF-B795-0127-0BA5-30532C6B2322}"/>
              </a:ext>
            </a:extLst>
          </p:cNvPr>
          <p:cNvSpPr txBox="1"/>
          <p:nvPr/>
        </p:nvSpPr>
        <p:spPr>
          <a:xfrm>
            <a:off x="426438" y="404994"/>
            <a:ext cx="1364184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b="1" spc="-25" dirty="0">
                <a:solidFill>
                  <a:srgbClr val="0099CC"/>
                </a:solidFill>
                <a:latin typeface="Calibri"/>
                <a:cs typeface="Calibri"/>
              </a:rPr>
              <a:t>T</a:t>
            </a:r>
            <a:r>
              <a:rPr lang="en-IN" sz="1800" b="1" spc="-25" dirty="0">
                <a:solidFill>
                  <a:srgbClr val="0099CC"/>
                </a:solidFill>
                <a:latin typeface="Calibri"/>
                <a:cs typeface="Calibri"/>
              </a:rPr>
              <a:t>echn</a:t>
            </a:r>
            <a:r>
              <a:rPr lang="en-IN" b="1" spc="-25" dirty="0">
                <a:solidFill>
                  <a:srgbClr val="0099CC"/>
                </a:solidFill>
                <a:latin typeface="Calibri"/>
                <a:cs typeface="Calibri"/>
              </a:rPr>
              <a:t>o Spark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EDA4EF-5770-0CC1-2495-7139AE1A7F9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t>5</a:t>
            </a:fld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FC0D97-A8E1-04C6-8A92-38D4A078608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t>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6944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</TotalTime>
  <Words>666</Words>
  <Application>Microsoft Office PowerPoint</Application>
  <PresentationFormat>Widescreen</PresentationFormat>
  <Paragraphs>93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Franklin Gothic Medium</vt:lpstr>
      <vt:lpstr>Times New Roman</vt:lpstr>
      <vt:lpstr>Wingdings</vt:lpstr>
      <vt:lpstr>Office Theme</vt:lpstr>
      <vt:lpstr>          TECHNICAL EXIHIBITION            Tinkering Lab</vt:lpstr>
      <vt:lpstr>IDEA</vt:lpstr>
      <vt:lpstr>TECHNICAL APPROACH</vt:lpstr>
      <vt:lpstr>FEASIBILTY AND VIABILITY</vt:lpstr>
      <vt:lpstr>IMPACT AND BENEFITS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creator>Crowdfunder</dc:creator>
  <cp:lastModifiedBy>Md Zibran Khan</cp:lastModifiedBy>
  <cp:revision>1</cp:revision>
  <dcterms:created xsi:type="dcterms:W3CDTF">2024-09-06T13:21:38Z</dcterms:created>
  <dcterms:modified xsi:type="dcterms:W3CDTF">2025-02-11T05:20:47Z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2024-09-06T00:00:00Z</vt:filetime>
  </property>
  <property fmtid="{D5CDD505-2E9C-101B-9397-08002B2CF9AE}" pid="3" name="Creator">
    <vt:lpwstr>Microsoft® PowerPoint® 2021</vt:lpwstr>
  </property>
  <property fmtid="{D5CDD505-2E9C-101B-9397-08002B2CF9AE}" pid="4" name="LastSaved">
    <vt:filetime>2024-09-06T00:00:00Z</vt:filetime>
  </property>
</Properties>
</file>